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Lst>
  <p:sldSz cy="5143500" cx="9144000"/>
  <p:notesSz cx="6858000" cy="9144000"/>
  <p:embeddedFontLst>
    <p:embeddedFont>
      <p:font typeface="Roboto"/>
      <p:regular r:id="rId66"/>
      <p:bold r:id="rId67"/>
      <p:italic r:id="rId68"/>
      <p:boldItalic r:id="rId69"/>
    </p:embeddedFont>
    <p:embeddedFont>
      <p:font typeface="Nunito"/>
      <p:regular r:id="rId70"/>
      <p:bold r:id="rId71"/>
      <p:italic r:id="rId72"/>
      <p:boldItalic r:id="rId73"/>
    </p:embeddedFont>
    <p:embeddedFont>
      <p:font typeface="Lora"/>
      <p:regular r:id="rId74"/>
      <p:bold r:id="rId75"/>
      <p:italic r:id="rId76"/>
      <p:boldItalic r:id="rId7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Nunito-boldItalic.fntdata"/><Relationship Id="rId72" Type="http://schemas.openxmlformats.org/officeDocument/2006/relationships/font" Target="fonts/Nunito-italic.fntdata"/><Relationship Id="rId31" Type="http://schemas.openxmlformats.org/officeDocument/2006/relationships/slide" Target="slides/slide26.xml"/><Relationship Id="rId75" Type="http://schemas.openxmlformats.org/officeDocument/2006/relationships/font" Target="fonts/Lora-bold.fntdata"/><Relationship Id="rId30" Type="http://schemas.openxmlformats.org/officeDocument/2006/relationships/slide" Target="slides/slide25.xml"/><Relationship Id="rId74" Type="http://schemas.openxmlformats.org/officeDocument/2006/relationships/font" Target="fonts/Lora-regular.fntdata"/><Relationship Id="rId33" Type="http://schemas.openxmlformats.org/officeDocument/2006/relationships/slide" Target="slides/slide28.xml"/><Relationship Id="rId77" Type="http://schemas.openxmlformats.org/officeDocument/2006/relationships/font" Target="fonts/Lora-boldItalic.fntdata"/><Relationship Id="rId32" Type="http://schemas.openxmlformats.org/officeDocument/2006/relationships/slide" Target="slides/slide27.xml"/><Relationship Id="rId76" Type="http://schemas.openxmlformats.org/officeDocument/2006/relationships/font" Target="fonts/Lora-italic.fntdata"/><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Nunito-bold.fntdata"/><Relationship Id="rId70" Type="http://schemas.openxmlformats.org/officeDocument/2006/relationships/font" Target="fonts/Nunito-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font" Target="fonts/Roboto-regular.fntdata"/><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font" Target="fonts/Roboto-italic.fntdata"/><Relationship Id="rId23" Type="http://schemas.openxmlformats.org/officeDocument/2006/relationships/slide" Target="slides/slide18.xml"/><Relationship Id="rId67" Type="http://schemas.openxmlformats.org/officeDocument/2006/relationships/font" Target="fonts/Roboto-bold.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4c54f2f0e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4c54f2f0e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4aac0f19e6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4aac0f19e6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4aac0f19e6_0_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4aac0f19e6_0_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4aac0f19e6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4aac0f19e6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8dd9e5319e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8dd9e5319e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4aac0f19e6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4aac0f19e6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4aac0f19e6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4aac0f19e6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4aac0f19e6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4aac0f19e6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8dd9e5319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8dd9e5319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4aac0f19e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4aac0f19e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8dd9e5319e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8dd9e5319e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4c54f2f0e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4c54f2f0e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4c54f2f0e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4c54f2f0e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4c54f2f0e7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4c54f2f0e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4c54f2f0e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4c54f2f0e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4aac0f19e6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4aac0f19e6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4aac0f19e6_0_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4aac0f19e6_0_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300"/>
              </a:spcBef>
              <a:spcAft>
                <a:spcPts val="0"/>
              </a:spcAft>
              <a:buClr>
                <a:srgbClr val="E3E3E3"/>
              </a:buClr>
              <a:buSzPts val="1200"/>
              <a:buChar char="●"/>
            </a:pPr>
            <a:r>
              <a:rPr lang="en" sz="2422">
                <a:solidFill>
                  <a:srgbClr val="B6D7A8"/>
                </a:solidFill>
                <a:highlight>
                  <a:srgbClr val="131314"/>
                </a:highlight>
              </a:rPr>
              <a:t>AI creating new opportunities to improve human lives</a:t>
            </a:r>
            <a:endParaRPr sz="2422">
              <a:solidFill>
                <a:srgbClr val="B6D7A8"/>
              </a:solidFill>
              <a:highlight>
                <a:srgbClr val="131314"/>
              </a:highlight>
            </a:endParaRPr>
          </a:p>
          <a:p>
            <a:pPr indent="-304800" lvl="0" marL="457200" rtl="0" algn="l">
              <a:lnSpc>
                <a:spcPct val="115000"/>
              </a:lnSpc>
              <a:spcBef>
                <a:spcPts val="0"/>
              </a:spcBef>
              <a:spcAft>
                <a:spcPts val="0"/>
              </a:spcAft>
              <a:buClr>
                <a:srgbClr val="E3E3E3"/>
              </a:buClr>
              <a:buSzPts val="1200"/>
              <a:buChar char="●"/>
            </a:pPr>
            <a:r>
              <a:rPr lang="en" sz="2422">
                <a:solidFill>
                  <a:srgbClr val="B6D7A8"/>
                </a:solidFill>
                <a:highlight>
                  <a:srgbClr val="131314"/>
                </a:highlight>
              </a:rPr>
              <a:t>How to build AI in the best way</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4aac0f19e6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4aac0f19e6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8858218e1b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8858218e1b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4aac0f19e6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4aac0f19e6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4aac0f19e6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4aac0f19e6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8dd9e5319e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8dd9e5319e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4c54f2f0e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4c54f2f0e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4aac0f19e6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4aac0f19e6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8dd9e5319e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8dd9e5319e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4aac0f19e6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4aac0f19e6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4aac0f19e6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24aac0f19e6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4aac0f19e6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4aac0f19e6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4aac0f19e6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4aac0f19e6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8dd9e5319e_0_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28dd9e5319e_0_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8dd9e5319e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8dd9e5319e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8858218e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8858218e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8858218e1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8858218e1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8858218e1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28858218e1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8858218e1b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28858218e1b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28dd9e5319e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28dd9e5319e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8dd9e5319e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8dd9e5319e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8dd9e5319e_0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28dd9e5319e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8dd9e5319e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28dd9e5319e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28dd9e5319e_0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28dd9e5319e_0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28dd9e5319e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28dd9e5319e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8dd9e5319e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28dd9e5319e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8dd9e5319e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8dd9e5319e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8dd9e5319e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8dd9e5319e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28dd9e5319e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28dd9e5319e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28dd9e5319e_0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28dd9e5319e_0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28dd9e5319e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28dd9e5319e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50">
                <a:solidFill>
                  <a:schemeClr val="lt1"/>
                </a:solidFill>
                <a:highlight>
                  <a:srgbClr val="212121"/>
                </a:highlight>
                <a:latin typeface="Roboto"/>
                <a:ea typeface="Roboto"/>
                <a:cs typeface="Roboto"/>
                <a:sym typeface="Roboto"/>
              </a:rPr>
              <a:t>"Shaolei Ren, associate professor of electrical and computer engineering at University of California, Riverside, has conducted research estimating that training GPT-3 in Microsoft’s US data centers directly consumed 700,000 liters of water in about a month—not including the indirect water use associated with electricity generation. The team has also calculated that every short conversation of 20 to 50 questions and answers with ChatGPT represents about 500 milliliters of water."</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28858218e1b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28858218e1b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28858218e1b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28858218e1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28858218e1b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28858218e1b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4aac0f19e6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24aac0f19e6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28dd9e5319e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28dd9e5319e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24aac0f19e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24aac0f19e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28858218e1b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28858218e1b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4c54f2f0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4c54f2f0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24aac0f19e6_0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24aac0f19e6_0_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4c54f2f0e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4c54f2f0e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https://www.independent.co.uk/news/obituaries/john-mccarthy-computer-scientist-known-as-the-father-of-ai-6255307.html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4c54f2f0e7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4c54f2f0e7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Expert Systems examples - </a:t>
            </a:r>
            <a:r>
              <a:rPr lang="en" sz="1400">
                <a:solidFill>
                  <a:schemeClr val="dk1"/>
                </a:solidFill>
              </a:rPr>
              <a:t>E.g., diagnosing infections and recommend antibiotics (MYCIN), splitting customer order to parts (XCON) </a:t>
            </a:r>
            <a:endParaRPr sz="1400">
              <a:solidFill>
                <a:schemeClr val="dk1"/>
              </a:solidFill>
            </a:endParaRPr>
          </a:p>
          <a:p>
            <a:pPr indent="-342900" lvl="0" marL="457200" rtl="0" algn="l">
              <a:lnSpc>
                <a:spcPct val="115000"/>
              </a:lnSpc>
              <a:spcBef>
                <a:spcPts val="0"/>
              </a:spcBef>
              <a:spcAft>
                <a:spcPts val="0"/>
              </a:spcAft>
              <a:buClr>
                <a:schemeClr val="dk1"/>
              </a:buClr>
              <a:buSzPts val="1800"/>
              <a:buChar char="-"/>
            </a:pPr>
            <a:r>
              <a:rPr lang="en" sz="1800">
                <a:solidFill>
                  <a:schemeClr val="dk1"/>
                </a:solidFill>
              </a:rPr>
              <a:t>1969 - Minsky and Papert’s book Perceptrons showed that linear models cannot solve XOR</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 sz="1800">
                <a:solidFill>
                  <a:schemeClr val="dk1"/>
                </a:solidFill>
              </a:rPr>
              <a:t>1986 - Back Propogation for training Multi-layer Networks</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 sz="1800">
                <a:solidFill>
                  <a:schemeClr val="dk1"/>
                </a:solidFill>
              </a:rPr>
              <a:t>1989 - Applied Convolutional Neural Networks for recognizing handwritten digits</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4c54f2f0e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4c54f2f0e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www.youtube.com/watch?v=tlOIHko8ySg" TargetMode="External"/><Relationship Id="rId4" Type="http://schemas.openxmlformats.org/officeDocument/2006/relationships/image" Target="../media/image6.jpg"/><Relationship Id="rId5" Type="http://schemas.openxmlformats.org/officeDocument/2006/relationships/hyperlink" Target="https://youtu.be/tlOIHko8ySg"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9.png"/><Relationship Id="rId4" Type="http://schemas.openxmlformats.org/officeDocument/2006/relationships/image" Target="../media/image15.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hyperlink" Target="https://www.youtube.com/watch?v=J8Eh7RqggsU&amp;list=PLoROMvodv4rO1NB9TD4iUZ3qghGEGtqNX" TargetMode="External"/><Relationship Id="rId4" Type="http://schemas.openxmlformats.org/officeDocument/2006/relationships/hyperlink" Target="https://www.youtube.com/watch?v=5p248yoa3oE" TargetMode="External"/><Relationship Id="rId5" Type="http://schemas.openxmlformats.org/officeDocument/2006/relationships/hyperlink" Target="https://www.youtube.com/watch?v=O5xeyoRL95U" TargetMode="External"/><Relationship Id="rId6" Type="http://schemas.openxmlformats.org/officeDocument/2006/relationships/hyperlink" Target="https://www.youtube.com/watch?v=O5xeyoRL95U" TargetMode="External"/><Relationship Id="rId7" Type="http://schemas.openxmlformats.org/officeDocument/2006/relationships/hyperlink" Target="https://www.bloomberg.com/news/articles/2023-07-26/extreme-heat-drought-drive-opposition-to-ai-data-centers?srnd=premium-uk"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58808" y="3000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Artificial Intelligence:</a:t>
            </a:r>
            <a:endParaRPr/>
          </a:p>
        </p:txBody>
      </p:sp>
      <p:sp>
        <p:nvSpPr>
          <p:cNvPr id="55" name="Google Shape;55;p13"/>
          <p:cNvSpPr txBox="1"/>
          <p:nvPr>
            <p:ph idx="1" type="subTitle"/>
          </p:nvPr>
        </p:nvSpPr>
        <p:spPr>
          <a:xfrm>
            <a:off x="311700" y="235267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93C47D"/>
                </a:solidFill>
              </a:rPr>
              <a:t>Current Challenges and Emerging Trends</a:t>
            </a:r>
            <a:endParaRPr>
              <a:solidFill>
                <a:srgbClr val="93C47D"/>
              </a:solidFill>
            </a:endParaRPr>
          </a:p>
        </p:txBody>
      </p:sp>
      <p:sp>
        <p:nvSpPr>
          <p:cNvPr id="56" name="Google Shape;56;p13"/>
          <p:cNvSpPr txBox="1"/>
          <p:nvPr/>
        </p:nvSpPr>
        <p:spPr>
          <a:xfrm>
            <a:off x="2391350" y="3145275"/>
            <a:ext cx="4105800" cy="40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rPr>
              <a:t>Divya S. Vidyadharan, PhD</a:t>
            </a:r>
            <a:endParaRPr sz="2400">
              <a:solidFill>
                <a:schemeClr val="dk1"/>
              </a:solidFill>
            </a:endParaRPr>
          </a:p>
        </p:txBody>
      </p:sp>
      <p:sp>
        <p:nvSpPr>
          <p:cNvPr id="57" name="Google Shape;57;p13"/>
          <p:cNvSpPr txBox="1"/>
          <p:nvPr/>
        </p:nvSpPr>
        <p:spPr>
          <a:xfrm>
            <a:off x="2437925" y="3845000"/>
            <a:ext cx="3754200" cy="71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rPr>
              <a:t>Research Engineer</a:t>
            </a:r>
            <a:endParaRPr sz="2200">
              <a:solidFill>
                <a:schemeClr val="dk1"/>
              </a:solidFill>
            </a:endParaRPr>
          </a:p>
          <a:p>
            <a:pPr indent="0" lvl="0" marL="0" rtl="0" algn="ctr">
              <a:spcBef>
                <a:spcPts val="0"/>
              </a:spcBef>
              <a:spcAft>
                <a:spcPts val="0"/>
              </a:spcAft>
              <a:buNone/>
            </a:pPr>
            <a:r>
              <a:rPr lang="en" sz="2200">
                <a:solidFill>
                  <a:schemeClr val="dk1"/>
                </a:solidFill>
              </a:rPr>
              <a:t>Augsenselab Pvt. Ltd.</a:t>
            </a:r>
            <a:endParaRPr sz="22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Where is AI now?</a:t>
            </a:r>
            <a:endParaRPr/>
          </a:p>
        </p:txBody>
      </p:sp>
      <p:sp>
        <p:nvSpPr>
          <p:cNvPr id="153" name="Google Shape;153;p22"/>
          <p:cNvSpPr txBox="1"/>
          <p:nvPr>
            <p:ph idx="1" type="body"/>
          </p:nvPr>
        </p:nvSpPr>
        <p:spPr>
          <a:xfrm>
            <a:off x="311700" y="1152475"/>
            <a:ext cx="8411100" cy="232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solidFill>
                  <a:schemeClr val="dk1"/>
                </a:solidFill>
              </a:rPr>
              <a:t>Progressing in </a:t>
            </a:r>
            <a:endParaRPr sz="2400">
              <a:solidFill>
                <a:schemeClr val="dk1"/>
              </a:solidFill>
            </a:endParaRPr>
          </a:p>
          <a:p>
            <a:pPr indent="-381000" lvl="0" marL="457200" rtl="0" algn="l">
              <a:spcBef>
                <a:spcPts val="1200"/>
              </a:spcBef>
              <a:spcAft>
                <a:spcPts val="0"/>
              </a:spcAft>
              <a:buClr>
                <a:schemeClr val="dk1"/>
              </a:buClr>
              <a:buSzPts val="2400"/>
              <a:buChar char="-"/>
            </a:pPr>
            <a:r>
              <a:rPr lang="en" sz="2400">
                <a:solidFill>
                  <a:schemeClr val="dk1"/>
                </a:solidFill>
              </a:rPr>
              <a:t>Visual Perception</a:t>
            </a:r>
            <a:endParaRPr sz="2400">
              <a:solidFill>
                <a:schemeClr val="dk1"/>
              </a:solidFill>
            </a:endParaRPr>
          </a:p>
          <a:p>
            <a:pPr indent="-381000" lvl="0" marL="457200" rtl="0" algn="l">
              <a:spcBef>
                <a:spcPts val="0"/>
              </a:spcBef>
              <a:spcAft>
                <a:spcPts val="0"/>
              </a:spcAft>
              <a:buClr>
                <a:schemeClr val="dk1"/>
              </a:buClr>
              <a:buSzPts val="2400"/>
              <a:buChar char="-"/>
            </a:pPr>
            <a:r>
              <a:rPr lang="en" sz="2400">
                <a:solidFill>
                  <a:schemeClr val="dk1"/>
                </a:solidFill>
              </a:rPr>
              <a:t>Natural Language Processing</a:t>
            </a:r>
            <a:endParaRPr sz="2400">
              <a:solidFill>
                <a:schemeClr val="dk1"/>
              </a:solidFill>
            </a:endParaRPr>
          </a:p>
          <a:p>
            <a:pPr indent="-381000" lvl="0" marL="457200" rtl="0" algn="l">
              <a:spcBef>
                <a:spcPts val="0"/>
              </a:spcBef>
              <a:spcAft>
                <a:spcPts val="0"/>
              </a:spcAft>
              <a:buClr>
                <a:schemeClr val="dk1"/>
              </a:buClr>
              <a:buSzPts val="2400"/>
              <a:buChar char="-"/>
            </a:pPr>
            <a:r>
              <a:rPr lang="en" sz="2400">
                <a:solidFill>
                  <a:schemeClr val="dk1"/>
                </a:solidFill>
              </a:rPr>
              <a:t>Generating new data instances (images, audio, videos)</a:t>
            </a:r>
            <a:endParaRPr sz="2400">
              <a:solidFill>
                <a:schemeClr val="dk1"/>
              </a:solidFill>
            </a:endParaRPr>
          </a:p>
        </p:txBody>
      </p:sp>
      <p:sp>
        <p:nvSpPr>
          <p:cNvPr id="154" name="Google Shape;154;p22"/>
          <p:cNvSpPr txBox="1"/>
          <p:nvPr/>
        </p:nvSpPr>
        <p:spPr>
          <a:xfrm>
            <a:off x="511500" y="3835400"/>
            <a:ext cx="8011500" cy="91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93C47D"/>
                </a:solidFill>
              </a:rPr>
              <a:t>“We have created only shadows, small echoes of what human brain is capable of, yet it is inspiring”  - Lex Fridman [3]</a:t>
            </a:r>
            <a:endParaRPr sz="1900">
              <a:solidFill>
                <a:srgbClr val="93C47D"/>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Different Types of Artificial Intelligence</a:t>
            </a:r>
            <a:endParaRPr/>
          </a:p>
        </p:txBody>
      </p:sp>
      <p:sp>
        <p:nvSpPr>
          <p:cNvPr id="160" name="Google Shape;160;p23"/>
          <p:cNvSpPr txBox="1"/>
          <p:nvPr>
            <p:ph idx="1" type="body"/>
          </p:nvPr>
        </p:nvSpPr>
        <p:spPr>
          <a:xfrm>
            <a:off x="311700" y="1152475"/>
            <a:ext cx="7988100" cy="3591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D9EAD3"/>
              </a:buClr>
              <a:buSzPts val="1800"/>
              <a:buChar char="-"/>
            </a:pPr>
            <a:r>
              <a:rPr lang="en">
                <a:solidFill>
                  <a:srgbClr val="D9EAD3"/>
                </a:solidFill>
              </a:rPr>
              <a:t>Artificial Narrow Intelligence</a:t>
            </a:r>
            <a:endParaRPr>
              <a:solidFill>
                <a:srgbClr val="D9EAD3"/>
              </a:solidFill>
            </a:endParaRPr>
          </a:p>
          <a:p>
            <a:pPr indent="-330200" lvl="1" marL="914400" rtl="0" algn="l">
              <a:spcBef>
                <a:spcPts val="0"/>
              </a:spcBef>
              <a:spcAft>
                <a:spcPts val="0"/>
              </a:spcAft>
              <a:buClr>
                <a:srgbClr val="D9EAD3"/>
              </a:buClr>
              <a:buSzPts val="1600"/>
              <a:buChar char="-"/>
            </a:pPr>
            <a:r>
              <a:rPr lang="en">
                <a:solidFill>
                  <a:srgbClr val="D9EAD3"/>
                </a:solidFill>
                <a:highlight>
                  <a:srgbClr val="131314"/>
                </a:highlight>
              </a:rPr>
              <a:t>Performs specific tasks</a:t>
            </a:r>
            <a:endParaRPr>
              <a:solidFill>
                <a:srgbClr val="D9EAD3"/>
              </a:solidFill>
              <a:highlight>
                <a:srgbClr val="131314"/>
              </a:highlight>
            </a:endParaRPr>
          </a:p>
          <a:p>
            <a:pPr indent="-317500" lvl="1" marL="914400" rtl="0" algn="l">
              <a:spcBef>
                <a:spcPts val="0"/>
              </a:spcBef>
              <a:spcAft>
                <a:spcPts val="0"/>
              </a:spcAft>
              <a:buClr>
                <a:srgbClr val="D9EAD3"/>
              </a:buClr>
              <a:buSzPts val="1400"/>
              <a:buChar char="-"/>
            </a:pPr>
            <a:r>
              <a:rPr lang="en">
                <a:solidFill>
                  <a:srgbClr val="D9EAD3"/>
                </a:solidFill>
                <a:highlight>
                  <a:srgbClr val="131314"/>
                </a:highlight>
              </a:rPr>
              <a:t>Most of the </a:t>
            </a:r>
            <a:r>
              <a:rPr lang="en">
                <a:solidFill>
                  <a:srgbClr val="D9EAD3"/>
                </a:solidFill>
                <a:highlight>
                  <a:srgbClr val="131314"/>
                </a:highlight>
              </a:rPr>
              <a:t>current</a:t>
            </a:r>
            <a:r>
              <a:rPr lang="en">
                <a:solidFill>
                  <a:srgbClr val="D9EAD3"/>
                </a:solidFill>
                <a:highlight>
                  <a:srgbClr val="131314"/>
                </a:highlight>
              </a:rPr>
              <a:t> AI tasks e.g., Spam filter </a:t>
            </a:r>
            <a:endParaRPr>
              <a:solidFill>
                <a:srgbClr val="D9EAD3"/>
              </a:solidFill>
              <a:highlight>
                <a:srgbClr val="131314"/>
              </a:highlight>
            </a:endParaRPr>
          </a:p>
          <a:p>
            <a:pPr indent="-342900" lvl="0" marL="457200" rtl="0" algn="l">
              <a:spcBef>
                <a:spcPts val="0"/>
              </a:spcBef>
              <a:spcAft>
                <a:spcPts val="0"/>
              </a:spcAft>
              <a:buClr>
                <a:srgbClr val="A4C2F4"/>
              </a:buClr>
              <a:buSzPts val="1800"/>
              <a:buChar char="-"/>
            </a:pPr>
            <a:r>
              <a:t/>
            </a:r>
            <a:endParaRPr>
              <a:solidFill>
                <a:srgbClr val="FCE5CD"/>
              </a:solidFill>
              <a:highlight>
                <a:srgbClr val="131314"/>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Different Types of Artificial Intelligence</a:t>
            </a:r>
            <a:endParaRPr/>
          </a:p>
        </p:txBody>
      </p:sp>
      <p:sp>
        <p:nvSpPr>
          <p:cNvPr id="166" name="Google Shape;166;p24"/>
          <p:cNvSpPr txBox="1"/>
          <p:nvPr>
            <p:ph idx="1" type="body"/>
          </p:nvPr>
        </p:nvSpPr>
        <p:spPr>
          <a:xfrm>
            <a:off x="311700" y="1152475"/>
            <a:ext cx="7988100" cy="3591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93C47D"/>
              </a:buClr>
              <a:buSzPts val="1800"/>
              <a:buChar char="-"/>
            </a:pPr>
            <a:r>
              <a:rPr lang="en">
                <a:solidFill>
                  <a:srgbClr val="93C47D"/>
                </a:solidFill>
              </a:rPr>
              <a:t>Artificial Narrow Intelligence</a:t>
            </a:r>
            <a:endParaRPr>
              <a:solidFill>
                <a:srgbClr val="93C47D"/>
              </a:solidFill>
            </a:endParaRPr>
          </a:p>
          <a:p>
            <a:pPr indent="-330200" lvl="1" marL="914400" rtl="0" algn="l">
              <a:spcBef>
                <a:spcPts val="0"/>
              </a:spcBef>
              <a:spcAft>
                <a:spcPts val="0"/>
              </a:spcAft>
              <a:buClr>
                <a:srgbClr val="93C47D"/>
              </a:buClr>
              <a:buSzPts val="1600"/>
              <a:buChar char="-"/>
            </a:pPr>
            <a:r>
              <a:rPr lang="en">
                <a:solidFill>
                  <a:srgbClr val="93C47D"/>
                </a:solidFill>
                <a:highlight>
                  <a:srgbClr val="131314"/>
                </a:highlight>
              </a:rPr>
              <a:t>Performs specific tasks</a:t>
            </a:r>
            <a:endParaRPr>
              <a:solidFill>
                <a:srgbClr val="93C47D"/>
              </a:solidFill>
              <a:highlight>
                <a:srgbClr val="131314"/>
              </a:highlight>
            </a:endParaRPr>
          </a:p>
          <a:p>
            <a:pPr indent="-317500" lvl="1" marL="914400" rtl="0" algn="l">
              <a:spcBef>
                <a:spcPts val="0"/>
              </a:spcBef>
              <a:spcAft>
                <a:spcPts val="0"/>
              </a:spcAft>
              <a:buClr>
                <a:srgbClr val="93C47D"/>
              </a:buClr>
              <a:buSzPts val="1400"/>
              <a:buChar char="-"/>
            </a:pPr>
            <a:r>
              <a:rPr lang="en">
                <a:solidFill>
                  <a:srgbClr val="93C47D"/>
                </a:solidFill>
                <a:highlight>
                  <a:srgbClr val="131314"/>
                </a:highlight>
              </a:rPr>
              <a:t>Most of the current AI tasks e.g., Spam filter </a:t>
            </a:r>
            <a:endParaRPr>
              <a:solidFill>
                <a:srgbClr val="93C47D"/>
              </a:solidFill>
              <a:highlight>
                <a:srgbClr val="131314"/>
              </a:highlight>
            </a:endParaRPr>
          </a:p>
          <a:p>
            <a:pPr indent="-342900" lvl="0" marL="457200" rtl="0" algn="l">
              <a:spcBef>
                <a:spcPts val="0"/>
              </a:spcBef>
              <a:spcAft>
                <a:spcPts val="0"/>
              </a:spcAft>
              <a:buClr>
                <a:srgbClr val="C9DAF8"/>
              </a:buClr>
              <a:buSzPts val="1800"/>
              <a:buChar char="-"/>
            </a:pPr>
            <a:r>
              <a:rPr lang="en">
                <a:solidFill>
                  <a:srgbClr val="C9DAF8"/>
                </a:solidFill>
              </a:rPr>
              <a:t>Artificial General Intelligence</a:t>
            </a:r>
            <a:endParaRPr>
              <a:solidFill>
                <a:srgbClr val="C9DAF8"/>
              </a:solidFill>
            </a:endParaRPr>
          </a:p>
          <a:p>
            <a:pPr indent="-317500" lvl="1" marL="914400" rtl="0" algn="l">
              <a:spcBef>
                <a:spcPts val="0"/>
              </a:spcBef>
              <a:spcAft>
                <a:spcPts val="0"/>
              </a:spcAft>
              <a:buClr>
                <a:srgbClr val="C9DAF8"/>
              </a:buClr>
              <a:buSzPts val="1400"/>
              <a:buChar char="-"/>
            </a:pPr>
            <a:r>
              <a:rPr lang="en">
                <a:solidFill>
                  <a:srgbClr val="C9DAF8"/>
                </a:solidFill>
              </a:rPr>
              <a:t>Would be able to perform any task as Humans</a:t>
            </a:r>
            <a:endParaRPr>
              <a:solidFill>
                <a:srgbClr val="C9DAF8"/>
              </a:solidFill>
            </a:endParaRPr>
          </a:p>
          <a:p>
            <a:pPr indent="-317500" lvl="1" marL="914400" rtl="0" algn="l">
              <a:spcBef>
                <a:spcPts val="0"/>
              </a:spcBef>
              <a:spcAft>
                <a:spcPts val="0"/>
              </a:spcAft>
              <a:buClr>
                <a:srgbClr val="C9DAF8"/>
              </a:buClr>
              <a:buSzPts val="1400"/>
              <a:buChar char="-"/>
            </a:pPr>
            <a:r>
              <a:rPr lang="en">
                <a:solidFill>
                  <a:srgbClr val="C9DAF8"/>
                </a:solidFill>
              </a:rPr>
              <a:t>Currently in early stages of development</a:t>
            </a:r>
            <a:endParaRPr>
              <a:solidFill>
                <a:srgbClr val="C9DAF8"/>
              </a:solidFill>
            </a:endParaRPr>
          </a:p>
          <a:p>
            <a:pPr indent="-317500" lvl="1" marL="914400" rtl="0" algn="l">
              <a:spcBef>
                <a:spcPts val="0"/>
              </a:spcBef>
              <a:spcAft>
                <a:spcPts val="0"/>
              </a:spcAft>
              <a:buClr>
                <a:srgbClr val="C9DAF8"/>
              </a:buClr>
              <a:buSzPts val="1400"/>
              <a:buChar char="-"/>
            </a:pPr>
            <a:r>
              <a:rPr lang="en">
                <a:solidFill>
                  <a:srgbClr val="C9DAF8"/>
                </a:solidFill>
              </a:rPr>
              <a:t>Active Research Area</a:t>
            </a:r>
            <a:endParaRPr>
              <a:solidFill>
                <a:srgbClr val="C9DAF8"/>
              </a:solidFill>
            </a:endParaRPr>
          </a:p>
          <a:p>
            <a:pPr indent="0" lvl="0" marL="457200" rtl="0" algn="l">
              <a:spcBef>
                <a:spcPts val="1200"/>
              </a:spcBef>
              <a:spcAft>
                <a:spcPts val="1200"/>
              </a:spcAft>
              <a:buNone/>
            </a:pPr>
            <a:r>
              <a:t/>
            </a:r>
            <a:endParaRPr>
              <a:solidFill>
                <a:srgbClr val="FCE5CD"/>
              </a:solidFill>
              <a:highlight>
                <a:srgbClr val="131314"/>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Different Types of Artificial Intelligence</a:t>
            </a:r>
            <a:endParaRPr/>
          </a:p>
        </p:txBody>
      </p:sp>
      <p:sp>
        <p:nvSpPr>
          <p:cNvPr id="172" name="Google Shape;172;p25"/>
          <p:cNvSpPr txBox="1"/>
          <p:nvPr>
            <p:ph idx="1" type="body"/>
          </p:nvPr>
        </p:nvSpPr>
        <p:spPr>
          <a:xfrm>
            <a:off x="311700" y="1152475"/>
            <a:ext cx="7988100" cy="3591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B6D7A8"/>
              </a:buClr>
              <a:buSzPts val="1800"/>
              <a:buChar char="-"/>
            </a:pPr>
            <a:r>
              <a:rPr lang="en">
                <a:solidFill>
                  <a:srgbClr val="B6D7A8"/>
                </a:solidFill>
              </a:rPr>
              <a:t>Artificial Narrow Intelligence</a:t>
            </a:r>
            <a:endParaRPr>
              <a:solidFill>
                <a:srgbClr val="B6D7A8"/>
              </a:solidFill>
            </a:endParaRPr>
          </a:p>
          <a:p>
            <a:pPr indent="-330200" lvl="1" marL="914400" rtl="0" algn="l">
              <a:spcBef>
                <a:spcPts val="0"/>
              </a:spcBef>
              <a:spcAft>
                <a:spcPts val="0"/>
              </a:spcAft>
              <a:buClr>
                <a:srgbClr val="B6D7A8"/>
              </a:buClr>
              <a:buSzPts val="1600"/>
              <a:buChar char="-"/>
            </a:pPr>
            <a:r>
              <a:rPr lang="en">
                <a:solidFill>
                  <a:srgbClr val="B6D7A8"/>
                </a:solidFill>
                <a:highlight>
                  <a:srgbClr val="131314"/>
                </a:highlight>
              </a:rPr>
              <a:t>Performs specific tasks</a:t>
            </a:r>
            <a:endParaRPr>
              <a:solidFill>
                <a:srgbClr val="B6D7A8"/>
              </a:solidFill>
              <a:highlight>
                <a:srgbClr val="131314"/>
              </a:highlight>
            </a:endParaRPr>
          </a:p>
          <a:p>
            <a:pPr indent="-317500" lvl="1" marL="914400" rtl="0" algn="l">
              <a:spcBef>
                <a:spcPts val="0"/>
              </a:spcBef>
              <a:spcAft>
                <a:spcPts val="0"/>
              </a:spcAft>
              <a:buClr>
                <a:srgbClr val="B6D7A8"/>
              </a:buClr>
              <a:buSzPts val="1400"/>
              <a:buChar char="-"/>
            </a:pPr>
            <a:r>
              <a:rPr lang="en">
                <a:solidFill>
                  <a:srgbClr val="B6D7A8"/>
                </a:solidFill>
                <a:highlight>
                  <a:srgbClr val="131314"/>
                </a:highlight>
              </a:rPr>
              <a:t>Most of the current AI tasks e.g., Spam filter </a:t>
            </a:r>
            <a:endParaRPr>
              <a:solidFill>
                <a:srgbClr val="B6D7A8"/>
              </a:solidFill>
              <a:highlight>
                <a:srgbClr val="131314"/>
              </a:highlight>
            </a:endParaRPr>
          </a:p>
          <a:p>
            <a:pPr indent="-342900" lvl="0" marL="457200" rtl="0" algn="l">
              <a:spcBef>
                <a:spcPts val="0"/>
              </a:spcBef>
              <a:spcAft>
                <a:spcPts val="0"/>
              </a:spcAft>
              <a:buClr>
                <a:srgbClr val="C9DAF8"/>
              </a:buClr>
              <a:buSzPts val="1800"/>
              <a:buChar char="-"/>
            </a:pPr>
            <a:r>
              <a:rPr lang="en">
                <a:solidFill>
                  <a:srgbClr val="C9DAF8"/>
                </a:solidFill>
              </a:rPr>
              <a:t>Artificial General Intelligence</a:t>
            </a:r>
            <a:endParaRPr>
              <a:solidFill>
                <a:srgbClr val="C9DAF8"/>
              </a:solidFill>
            </a:endParaRPr>
          </a:p>
          <a:p>
            <a:pPr indent="-317500" lvl="1" marL="914400" rtl="0" algn="l">
              <a:spcBef>
                <a:spcPts val="0"/>
              </a:spcBef>
              <a:spcAft>
                <a:spcPts val="0"/>
              </a:spcAft>
              <a:buClr>
                <a:srgbClr val="C9DAF8"/>
              </a:buClr>
              <a:buSzPts val="1400"/>
              <a:buChar char="-"/>
            </a:pPr>
            <a:r>
              <a:rPr lang="en">
                <a:solidFill>
                  <a:srgbClr val="C9DAF8"/>
                </a:solidFill>
              </a:rPr>
              <a:t>Would be able to perform any task as Humans</a:t>
            </a:r>
            <a:endParaRPr>
              <a:solidFill>
                <a:srgbClr val="C9DAF8"/>
              </a:solidFill>
            </a:endParaRPr>
          </a:p>
          <a:p>
            <a:pPr indent="-317500" lvl="1" marL="914400" rtl="0" algn="l">
              <a:spcBef>
                <a:spcPts val="0"/>
              </a:spcBef>
              <a:spcAft>
                <a:spcPts val="0"/>
              </a:spcAft>
              <a:buClr>
                <a:srgbClr val="C9DAF8"/>
              </a:buClr>
              <a:buSzPts val="1400"/>
              <a:buChar char="-"/>
            </a:pPr>
            <a:r>
              <a:rPr lang="en">
                <a:solidFill>
                  <a:srgbClr val="C9DAF8"/>
                </a:solidFill>
              </a:rPr>
              <a:t>Currently in early stages of development</a:t>
            </a:r>
            <a:endParaRPr>
              <a:solidFill>
                <a:srgbClr val="C9DAF8"/>
              </a:solidFill>
            </a:endParaRPr>
          </a:p>
          <a:p>
            <a:pPr indent="-317500" lvl="1" marL="914400" rtl="0" algn="l">
              <a:spcBef>
                <a:spcPts val="0"/>
              </a:spcBef>
              <a:spcAft>
                <a:spcPts val="0"/>
              </a:spcAft>
              <a:buClr>
                <a:srgbClr val="C9DAF8"/>
              </a:buClr>
              <a:buSzPts val="1400"/>
              <a:buChar char="-"/>
            </a:pPr>
            <a:r>
              <a:rPr lang="en">
                <a:solidFill>
                  <a:srgbClr val="C9DAF8"/>
                </a:solidFill>
              </a:rPr>
              <a:t>Active Research Area</a:t>
            </a:r>
            <a:endParaRPr>
              <a:solidFill>
                <a:srgbClr val="C9DAF8"/>
              </a:solidFill>
            </a:endParaRPr>
          </a:p>
          <a:p>
            <a:pPr indent="-342900" lvl="0" marL="457200" rtl="0" algn="l">
              <a:spcBef>
                <a:spcPts val="0"/>
              </a:spcBef>
              <a:spcAft>
                <a:spcPts val="0"/>
              </a:spcAft>
              <a:buClr>
                <a:srgbClr val="FCE5CD"/>
              </a:buClr>
              <a:buSzPts val="1800"/>
              <a:buChar char="-"/>
            </a:pPr>
            <a:r>
              <a:rPr lang="en">
                <a:solidFill>
                  <a:srgbClr val="FCE5CD"/>
                </a:solidFill>
              </a:rPr>
              <a:t>Artificial Super Intelligence</a:t>
            </a:r>
            <a:endParaRPr>
              <a:solidFill>
                <a:srgbClr val="FCE5CD"/>
              </a:solidFill>
            </a:endParaRPr>
          </a:p>
          <a:p>
            <a:pPr indent="-330200" lvl="1" marL="914400" rtl="0" algn="l">
              <a:spcBef>
                <a:spcPts val="0"/>
              </a:spcBef>
              <a:spcAft>
                <a:spcPts val="0"/>
              </a:spcAft>
              <a:buClr>
                <a:srgbClr val="FCE5CD"/>
              </a:buClr>
              <a:buSzPts val="1600"/>
              <a:buChar char="-"/>
            </a:pPr>
            <a:r>
              <a:rPr lang="en">
                <a:solidFill>
                  <a:srgbClr val="FCE5CD"/>
                </a:solidFill>
                <a:highlight>
                  <a:srgbClr val="131314"/>
                </a:highlight>
              </a:rPr>
              <a:t>Would be able to surpass human intelligence in all areas, including creativity, problem-solving, and decision-making. </a:t>
            </a:r>
            <a:endParaRPr>
              <a:solidFill>
                <a:srgbClr val="FCE5CD"/>
              </a:solidFill>
              <a:highlight>
                <a:srgbClr val="131314"/>
              </a:highlight>
            </a:endParaRPr>
          </a:p>
          <a:p>
            <a:pPr indent="-317500" lvl="1" marL="914400" rtl="0" algn="l">
              <a:spcBef>
                <a:spcPts val="0"/>
              </a:spcBef>
              <a:spcAft>
                <a:spcPts val="0"/>
              </a:spcAft>
              <a:buClr>
                <a:srgbClr val="FCE5CD"/>
              </a:buClr>
              <a:buSzPts val="1400"/>
              <a:buChar char="-"/>
            </a:pPr>
            <a:r>
              <a:rPr lang="en">
                <a:solidFill>
                  <a:srgbClr val="FCE5CD"/>
                </a:solidFill>
                <a:highlight>
                  <a:srgbClr val="131314"/>
                </a:highlight>
              </a:rPr>
              <a:t>Currently Hypothetical</a:t>
            </a:r>
            <a:endParaRPr>
              <a:solidFill>
                <a:srgbClr val="FCE5CD"/>
              </a:solidFill>
              <a:highlight>
                <a:srgbClr val="131314"/>
              </a:highlight>
            </a:endParaRPr>
          </a:p>
          <a:p>
            <a:pPr indent="-317500" lvl="1" marL="914400" rtl="0" algn="l">
              <a:spcBef>
                <a:spcPts val="0"/>
              </a:spcBef>
              <a:spcAft>
                <a:spcPts val="0"/>
              </a:spcAft>
              <a:buClr>
                <a:srgbClr val="FCE5CD"/>
              </a:buClr>
              <a:buSzPts val="1400"/>
              <a:buChar char="-"/>
            </a:pPr>
            <a:r>
              <a:rPr lang="en">
                <a:solidFill>
                  <a:srgbClr val="FCE5CD"/>
                </a:solidFill>
                <a:highlight>
                  <a:srgbClr val="131314"/>
                </a:highlight>
              </a:rPr>
              <a:t>A topic of speculation and  debate </a:t>
            </a:r>
            <a:endParaRPr>
              <a:solidFill>
                <a:srgbClr val="FCE5CD"/>
              </a:solidFill>
              <a:highlight>
                <a:srgbClr val="131314"/>
              </a:high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216450" y="2477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do we see AI?</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type="title"/>
          </p:nvPr>
        </p:nvSpPr>
        <p:spPr>
          <a:xfrm>
            <a:off x="311700" y="445025"/>
            <a:ext cx="4376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49009"/>
              <a:buNone/>
            </a:pPr>
            <a:r>
              <a:rPr lang="en" sz="2020"/>
              <a:t>We see </a:t>
            </a:r>
            <a:r>
              <a:rPr lang="en" sz="2020"/>
              <a:t>AI as a Collection of Tools [2]</a:t>
            </a:r>
            <a:endParaRPr sz="2020"/>
          </a:p>
        </p:txBody>
      </p:sp>
      <p:sp>
        <p:nvSpPr>
          <p:cNvPr id="183" name="Google Shape;183;p27"/>
          <p:cNvSpPr/>
          <p:nvPr/>
        </p:nvSpPr>
        <p:spPr>
          <a:xfrm>
            <a:off x="3495075" y="211775"/>
            <a:ext cx="5161500" cy="4797000"/>
          </a:xfrm>
          <a:prstGeom prst="ellipse">
            <a:avLst/>
          </a:prstGeom>
          <a:solidFill>
            <a:srgbClr val="CFE2F3"/>
          </a:solidFill>
          <a:ln cap="flat" cmpd="sng" w="9525">
            <a:solidFill>
              <a:schemeClr val="dk2"/>
            </a:solidFill>
            <a:prstDash val="solid"/>
            <a:round/>
            <a:headEnd len="sm" w="sm" type="none"/>
            <a:tailEnd len="sm" w="sm" type="none"/>
          </a:ln>
          <a:effectLst>
            <a:outerShdw blurRad="57150" rotWithShape="0" algn="bl" dir="5400000" dist="19050">
              <a:srgbClr val="1155CC">
                <a:alpha val="0"/>
              </a:srgbClr>
            </a:outerShdw>
            <a:reflection blurRad="0" dir="5400000" dist="38100" endA="0" endPos="25000" fadeDir="5400012" kx="0" rotWithShape="0" algn="bl" stA="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4" name="Google Shape;184;p27"/>
          <p:cNvSpPr/>
          <p:nvPr/>
        </p:nvSpPr>
        <p:spPr>
          <a:xfrm>
            <a:off x="6400200" y="4190550"/>
            <a:ext cx="611100" cy="615600"/>
          </a:xfrm>
          <a:prstGeom prst="ellipse">
            <a:avLst/>
          </a:prstGeom>
          <a:solidFill>
            <a:srgbClr val="93C47D"/>
          </a:solidFill>
          <a:ln cap="flat" cmpd="sng" w="9525">
            <a:solidFill>
              <a:schemeClr val="dk2"/>
            </a:solidFill>
            <a:prstDash val="solid"/>
            <a:round/>
            <a:headEnd len="sm" w="sm" type="none"/>
            <a:tailEnd len="sm" w="sm" type="none"/>
          </a:ln>
          <a:effectLst>
            <a:reflection blurRad="0" dir="5400000" dist="38100" endA="0" endPos="25000" fadeDir="5400012" kx="0" rotWithShape="0" algn="bl" stA="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300"/>
          </a:p>
        </p:txBody>
      </p:sp>
      <p:sp>
        <p:nvSpPr>
          <p:cNvPr id="185" name="Google Shape;185;p27"/>
          <p:cNvSpPr/>
          <p:nvPr/>
        </p:nvSpPr>
        <p:spPr>
          <a:xfrm>
            <a:off x="4185600" y="1142150"/>
            <a:ext cx="1687200" cy="1631400"/>
          </a:xfrm>
          <a:prstGeom prst="ellipse">
            <a:avLst/>
          </a:prstGeom>
          <a:solidFill>
            <a:srgbClr val="1C4587"/>
          </a:solidFill>
          <a:ln cap="flat" cmpd="sng" w="9525">
            <a:solidFill>
              <a:schemeClr val="dk2"/>
            </a:solidFill>
            <a:prstDash val="solid"/>
            <a:round/>
            <a:headEnd len="sm" w="sm" type="none"/>
            <a:tailEnd len="sm" w="sm" type="none"/>
          </a:ln>
          <a:effectLst>
            <a:outerShdw blurRad="57150" rotWithShape="0" algn="bl" dir="5400000" dist="19050">
              <a:srgbClr val="1155CC">
                <a:alpha val="0"/>
              </a:srgbClr>
            </a:outerShdw>
            <a:reflection blurRad="0" dir="5400000" dist="38100" endA="0" endPos="25000" fadeDir="5400012" kx="0" rotWithShape="0" algn="bl" stA="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300"/>
          </a:p>
        </p:txBody>
      </p:sp>
      <p:sp>
        <p:nvSpPr>
          <p:cNvPr id="186" name="Google Shape;186;p27"/>
          <p:cNvSpPr txBox="1"/>
          <p:nvPr/>
        </p:nvSpPr>
        <p:spPr>
          <a:xfrm>
            <a:off x="5029200" y="4324750"/>
            <a:ext cx="137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Unsupervised</a:t>
            </a:r>
            <a:endParaRPr/>
          </a:p>
          <a:p>
            <a:pPr indent="0" lvl="0" marL="0" rtl="0" algn="l">
              <a:spcBef>
                <a:spcPts val="0"/>
              </a:spcBef>
              <a:spcAft>
                <a:spcPts val="0"/>
              </a:spcAft>
              <a:buNone/>
            </a:pPr>
            <a:r>
              <a:rPr lang="en"/>
              <a:t>Learning</a:t>
            </a:r>
            <a:endParaRPr/>
          </a:p>
        </p:txBody>
      </p:sp>
      <p:sp>
        <p:nvSpPr>
          <p:cNvPr id="187" name="Google Shape;187;p27"/>
          <p:cNvSpPr txBox="1"/>
          <p:nvPr/>
        </p:nvSpPr>
        <p:spPr>
          <a:xfrm>
            <a:off x="4185600" y="2773550"/>
            <a:ext cx="137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a:t>
            </a:r>
            <a:r>
              <a:rPr lang="en"/>
              <a:t>upervised</a:t>
            </a:r>
            <a:endParaRPr/>
          </a:p>
          <a:p>
            <a:pPr indent="0" lvl="0" marL="0" rtl="0" algn="l">
              <a:spcBef>
                <a:spcPts val="0"/>
              </a:spcBef>
              <a:spcAft>
                <a:spcPts val="0"/>
              </a:spcAft>
              <a:buNone/>
            </a:pPr>
            <a:r>
              <a:rPr lang="en"/>
              <a:t>Learning</a:t>
            </a:r>
            <a:endParaRPr/>
          </a:p>
        </p:txBody>
      </p:sp>
      <p:sp>
        <p:nvSpPr>
          <p:cNvPr id="188" name="Google Shape;188;p27"/>
          <p:cNvSpPr/>
          <p:nvPr/>
        </p:nvSpPr>
        <p:spPr>
          <a:xfrm>
            <a:off x="7617150" y="3348950"/>
            <a:ext cx="435000" cy="405900"/>
          </a:xfrm>
          <a:prstGeom prst="ellipse">
            <a:avLst/>
          </a:prstGeom>
          <a:solidFill>
            <a:srgbClr val="D5A6BD"/>
          </a:solidFill>
          <a:ln cap="flat" cmpd="sng" w="9525">
            <a:solidFill>
              <a:schemeClr val="dk2"/>
            </a:solidFill>
            <a:prstDash val="solid"/>
            <a:round/>
            <a:headEnd len="sm" w="sm" type="none"/>
            <a:tailEnd len="sm" w="sm" type="none"/>
          </a:ln>
          <a:effectLst>
            <a:reflection blurRad="0" dir="5400000" dist="38100" endA="0" endPos="25000" fadeDir="5400012" kx="0" rotWithShape="0" algn="bl" stA="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300"/>
          </a:p>
        </p:txBody>
      </p:sp>
      <p:sp>
        <p:nvSpPr>
          <p:cNvPr id="189" name="Google Shape;189;p27"/>
          <p:cNvSpPr txBox="1"/>
          <p:nvPr/>
        </p:nvSpPr>
        <p:spPr>
          <a:xfrm>
            <a:off x="6945350" y="3709150"/>
            <a:ext cx="137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Reinforcement Learning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Artificial Intelligence, Machine Learning, Deep Learning</a:t>
            </a:r>
            <a:endParaRPr/>
          </a:p>
        </p:txBody>
      </p:sp>
      <p:pic>
        <p:nvPicPr>
          <p:cNvPr id="195" name="Google Shape;195;p28"/>
          <p:cNvPicPr preferRelativeResize="0"/>
          <p:nvPr/>
        </p:nvPicPr>
        <p:blipFill>
          <a:blip r:embed="rId3">
            <a:alphaModFix/>
          </a:blip>
          <a:stretch>
            <a:fillRect/>
          </a:stretch>
        </p:blipFill>
        <p:spPr>
          <a:xfrm>
            <a:off x="152400" y="1170125"/>
            <a:ext cx="8475766" cy="38209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High Performing Large-scale AI Models</a:t>
            </a:r>
            <a:endParaRPr/>
          </a:p>
        </p:txBody>
      </p:sp>
      <p:cxnSp>
        <p:nvCxnSpPr>
          <p:cNvPr id="201" name="Google Shape;201;p29"/>
          <p:cNvCxnSpPr/>
          <p:nvPr/>
        </p:nvCxnSpPr>
        <p:spPr>
          <a:xfrm rot="10800000">
            <a:off x="1386525" y="1544480"/>
            <a:ext cx="18300" cy="2836200"/>
          </a:xfrm>
          <a:prstGeom prst="straightConnector1">
            <a:avLst/>
          </a:prstGeom>
          <a:noFill/>
          <a:ln cap="flat" cmpd="sng" w="19050">
            <a:solidFill>
              <a:srgbClr val="6AA84F"/>
            </a:solidFill>
            <a:prstDash val="solid"/>
            <a:round/>
            <a:headEnd len="med" w="med" type="none"/>
            <a:tailEnd len="med" w="med" type="triangle"/>
          </a:ln>
        </p:spPr>
      </p:cxnSp>
      <p:cxnSp>
        <p:nvCxnSpPr>
          <p:cNvPr id="202" name="Google Shape;202;p29"/>
          <p:cNvCxnSpPr/>
          <p:nvPr/>
        </p:nvCxnSpPr>
        <p:spPr>
          <a:xfrm flipH="1" rot="10800000">
            <a:off x="1404825" y="4322720"/>
            <a:ext cx="3531900" cy="42900"/>
          </a:xfrm>
          <a:prstGeom prst="straightConnector1">
            <a:avLst/>
          </a:prstGeom>
          <a:noFill/>
          <a:ln cap="flat" cmpd="sng" w="19050">
            <a:solidFill>
              <a:srgbClr val="6AA84F"/>
            </a:solidFill>
            <a:prstDash val="solid"/>
            <a:round/>
            <a:headEnd len="med" w="med" type="none"/>
            <a:tailEnd len="med" w="med" type="triangle"/>
          </a:ln>
        </p:spPr>
      </p:cxnSp>
      <p:sp>
        <p:nvSpPr>
          <p:cNvPr id="203" name="Google Shape;203;p29"/>
          <p:cNvSpPr txBox="1"/>
          <p:nvPr/>
        </p:nvSpPr>
        <p:spPr>
          <a:xfrm rot="-5400000">
            <a:off x="383450" y="2948875"/>
            <a:ext cx="1532100" cy="37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B6D7A8"/>
                </a:solidFill>
              </a:rPr>
              <a:t>Performance</a:t>
            </a:r>
            <a:endParaRPr sz="1700">
              <a:solidFill>
                <a:srgbClr val="B6D7A8"/>
              </a:solidFill>
            </a:endParaRPr>
          </a:p>
        </p:txBody>
      </p:sp>
      <p:sp>
        <p:nvSpPr>
          <p:cNvPr id="204" name="Google Shape;204;p29"/>
          <p:cNvSpPr txBox="1"/>
          <p:nvPr/>
        </p:nvSpPr>
        <p:spPr>
          <a:xfrm>
            <a:off x="2560400" y="4441875"/>
            <a:ext cx="2191500" cy="37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D9EAD3"/>
                </a:solidFill>
              </a:rPr>
              <a:t>Amount of Data</a:t>
            </a:r>
            <a:endParaRPr sz="1600">
              <a:solidFill>
                <a:srgbClr val="D9EAD3"/>
              </a:solidFill>
            </a:endParaRPr>
          </a:p>
        </p:txBody>
      </p:sp>
      <p:sp>
        <p:nvSpPr>
          <p:cNvPr id="205" name="Google Shape;205;p29"/>
          <p:cNvSpPr/>
          <p:nvPr/>
        </p:nvSpPr>
        <p:spPr>
          <a:xfrm>
            <a:off x="1404838" y="3702600"/>
            <a:ext cx="3531872" cy="620113"/>
          </a:xfrm>
          <a:custGeom>
            <a:rect b="b" l="l" r="r" t="t"/>
            <a:pathLst>
              <a:path extrusionOk="0" h="28088" w="140684">
                <a:moveTo>
                  <a:pt x="0" y="28088"/>
                </a:moveTo>
                <a:cubicBezTo>
                  <a:pt x="4925" y="24562"/>
                  <a:pt x="8147" y="11248"/>
                  <a:pt x="29548" y="6931"/>
                </a:cubicBezTo>
                <a:cubicBezTo>
                  <a:pt x="50949" y="2615"/>
                  <a:pt x="109923" y="3344"/>
                  <a:pt x="128406" y="2189"/>
                </a:cubicBezTo>
                <a:cubicBezTo>
                  <a:pt x="146889" y="1034"/>
                  <a:pt x="138438" y="365"/>
                  <a:pt x="140444" y="0"/>
                </a:cubicBezTo>
              </a:path>
            </a:pathLst>
          </a:custGeom>
          <a:noFill/>
          <a:ln cap="flat" cmpd="sng" w="38100">
            <a:solidFill>
              <a:srgbClr val="EA9999"/>
            </a:solidFill>
            <a:prstDash val="solid"/>
            <a:round/>
            <a:headEnd len="med" w="med" type="none"/>
            <a:tailEnd len="med" w="med" type="none"/>
          </a:ln>
        </p:spPr>
      </p:sp>
      <p:sp>
        <p:nvSpPr>
          <p:cNvPr id="206" name="Google Shape;206;p29"/>
          <p:cNvSpPr/>
          <p:nvPr/>
        </p:nvSpPr>
        <p:spPr>
          <a:xfrm>
            <a:off x="1404850" y="1517100"/>
            <a:ext cx="2930729" cy="2836225"/>
          </a:xfrm>
          <a:custGeom>
            <a:rect b="b" l="l" r="r" t="t"/>
            <a:pathLst>
              <a:path extrusionOk="0" h="113449" w="114908">
                <a:moveTo>
                  <a:pt x="0" y="113449"/>
                </a:moveTo>
                <a:cubicBezTo>
                  <a:pt x="10637" y="74439"/>
                  <a:pt x="50594" y="49245"/>
                  <a:pt x="82807" y="24806"/>
                </a:cubicBezTo>
                <a:cubicBezTo>
                  <a:pt x="91354" y="18322"/>
                  <a:pt x="103118" y="15127"/>
                  <a:pt x="109071" y="6202"/>
                </a:cubicBezTo>
                <a:cubicBezTo>
                  <a:pt x="110646" y="3840"/>
                  <a:pt x="114908" y="2839"/>
                  <a:pt x="114908" y="0"/>
                </a:cubicBezTo>
              </a:path>
            </a:pathLst>
          </a:custGeom>
          <a:noFill/>
          <a:ln cap="flat" cmpd="sng" w="38100">
            <a:solidFill>
              <a:srgbClr val="B6D7A8"/>
            </a:solidFill>
            <a:prstDash val="solid"/>
            <a:round/>
            <a:headEnd len="med" w="med" type="none"/>
            <a:tailEnd len="med" w="med" type="none"/>
          </a:ln>
        </p:spPr>
      </p:sp>
      <p:sp>
        <p:nvSpPr>
          <p:cNvPr id="207" name="Google Shape;207;p29"/>
          <p:cNvSpPr txBox="1"/>
          <p:nvPr/>
        </p:nvSpPr>
        <p:spPr>
          <a:xfrm>
            <a:off x="3515325" y="3328800"/>
            <a:ext cx="1659300" cy="37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CE5CD"/>
                </a:solidFill>
              </a:rPr>
              <a:t>Small AI Models</a:t>
            </a:r>
            <a:endParaRPr b="1">
              <a:solidFill>
                <a:srgbClr val="FCE5CD"/>
              </a:solidFill>
            </a:endParaRPr>
          </a:p>
        </p:txBody>
      </p:sp>
      <p:sp>
        <p:nvSpPr>
          <p:cNvPr id="208" name="Google Shape;208;p29"/>
          <p:cNvSpPr txBox="1"/>
          <p:nvPr/>
        </p:nvSpPr>
        <p:spPr>
          <a:xfrm>
            <a:off x="2682825" y="1245000"/>
            <a:ext cx="1704000" cy="37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B6D7A8"/>
                </a:solidFill>
              </a:rPr>
              <a:t>Large AI  </a:t>
            </a:r>
            <a:r>
              <a:rPr b="1" lang="en">
                <a:solidFill>
                  <a:srgbClr val="B6D7A8"/>
                </a:solidFill>
              </a:rPr>
              <a:t>Models</a:t>
            </a:r>
            <a:endParaRPr b="1">
              <a:solidFill>
                <a:srgbClr val="B6D7A8"/>
              </a:solidFill>
            </a:endParaRPr>
          </a:p>
        </p:txBody>
      </p:sp>
      <p:cxnSp>
        <p:nvCxnSpPr>
          <p:cNvPr id="209" name="Google Shape;209;p29"/>
          <p:cNvCxnSpPr/>
          <p:nvPr/>
        </p:nvCxnSpPr>
        <p:spPr>
          <a:xfrm>
            <a:off x="4182525" y="4656675"/>
            <a:ext cx="878400" cy="10500"/>
          </a:xfrm>
          <a:prstGeom prst="straightConnector1">
            <a:avLst/>
          </a:prstGeom>
          <a:noFill/>
          <a:ln cap="flat" cmpd="sng" w="28575">
            <a:solidFill>
              <a:srgbClr val="D9EAD3"/>
            </a:solidFill>
            <a:prstDash val="solid"/>
            <a:round/>
            <a:headEnd len="med" w="med" type="none"/>
            <a:tailEnd len="med" w="med" type="triangle"/>
          </a:ln>
        </p:spPr>
      </p:cxnSp>
      <p:cxnSp>
        <p:nvCxnSpPr>
          <p:cNvPr id="210" name="Google Shape;210;p29"/>
          <p:cNvCxnSpPr/>
          <p:nvPr/>
        </p:nvCxnSpPr>
        <p:spPr>
          <a:xfrm rot="10800000">
            <a:off x="1185175" y="1729425"/>
            <a:ext cx="17100" cy="698400"/>
          </a:xfrm>
          <a:prstGeom prst="straightConnector1">
            <a:avLst/>
          </a:prstGeom>
          <a:noFill/>
          <a:ln cap="flat" cmpd="sng" w="28575">
            <a:solidFill>
              <a:srgbClr val="D9EAD3"/>
            </a:solidFill>
            <a:prstDash val="solid"/>
            <a:round/>
            <a:headEnd len="med" w="med" type="none"/>
            <a:tailEnd len="med" w="med" type="triangle"/>
          </a:ln>
        </p:spPr>
      </p:cxnSp>
      <p:sp>
        <p:nvSpPr>
          <p:cNvPr id="211" name="Google Shape;211;p29"/>
          <p:cNvSpPr txBox="1"/>
          <p:nvPr/>
        </p:nvSpPr>
        <p:spPr>
          <a:xfrm>
            <a:off x="5293775" y="2089150"/>
            <a:ext cx="3755100" cy="136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EAD1DC"/>
                </a:solidFill>
              </a:rPr>
              <a:t>“As amount of training data increased we saw an increase in the performance of models”</a:t>
            </a:r>
            <a:endParaRPr sz="1800">
              <a:solidFill>
                <a:srgbClr val="EAD1DC"/>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0"/>
          <p:cNvSpPr txBox="1"/>
          <p:nvPr>
            <p:ph type="title"/>
          </p:nvPr>
        </p:nvSpPr>
        <p:spPr>
          <a:xfrm>
            <a:off x="121200" y="332858"/>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AI Project Life Cycle</a:t>
            </a:r>
            <a:endParaRPr/>
          </a:p>
        </p:txBody>
      </p:sp>
      <p:grpSp>
        <p:nvGrpSpPr>
          <p:cNvPr id="217" name="Google Shape;217;p30"/>
          <p:cNvGrpSpPr/>
          <p:nvPr/>
        </p:nvGrpSpPr>
        <p:grpSpPr>
          <a:xfrm>
            <a:off x="5019059" y="1731263"/>
            <a:ext cx="2369195" cy="2751274"/>
            <a:chOff x="4766956" y="1186185"/>
            <a:chExt cx="3305700" cy="3407995"/>
          </a:xfrm>
        </p:grpSpPr>
        <p:sp>
          <p:nvSpPr>
            <p:cNvPr id="218" name="Google Shape;218;p30"/>
            <p:cNvSpPr/>
            <p:nvPr/>
          </p:nvSpPr>
          <p:spPr>
            <a:xfrm>
              <a:off x="4766956" y="1186185"/>
              <a:ext cx="3305700" cy="669000"/>
            </a:xfrm>
            <a:prstGeom prst="chevron">
              <a:avLst>
                <a:gd fmla="val 50000" name="adj"/>
              </a:avLst>
            </a:prstGeom>
            <a:solidFill>
              <a:srgbClr val="D8382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Model Development and Evaluation </a:t>
              </a:r>
              <a:endParaRPr>
                <a:solidFill>
                  <a:srgbClr val="FFFFFF"/>
                </a:solidFill>
                <a:latin typeface="Roboto"/>
                <a:ea typeface="Roboto"/>
                <a:cs typeface="Roboto"/>
                <a:sym typeface="Roboto"/>
              </a:endParaRPr>
            </a:p>
          </p:txBody>
        </p:sp>
        <p:sp>
          <p:nvSpPr>
            <p:cNvPr id="219" name="Google Shape;219;p30"/>
            <p:cNvSpPr txBox="1"/>
            <p:nvPr/>
          </p:nvSpPr>
          <p:spPr>
            <a:xfrm>
              <a:off x="5059573" y="1978480"/>
              <a:ext cx="2731800" cy="26157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Clr>
                  <a:schemeClr val="dk1"/>
                </a:buClr>
                <a:buSzPts val="1900"/>
                <a:buChar char="-"/>
              </a:pPr>
              <a:r>
                <a:rPr lang="en" sz="1300">
                  <a:solidFill>
                    <a:schemeClr val="dk1"/>
                  </a:solidFill>
                  <a:latin typeface="Roboto"/>
                  <a:ea typeface="Roboto"/>
                  <a:cs typeface="Roboto"/>
                  <a:sym typeface="Roboto"/>
                </a:rPr>
                <a:t>Explore existing models</a:t>
              </a:r>
              <a:endParaRPr sz="1300">
                <a:solidFill>
                  <a:schemeClr val="dk1"/>
                </a:solidFill>
                <a:latin typeface="Roboto"/>
                <a:ea typeface="Roboto"/>
                <a:cs typeface="Roboto"/>
                <a:sym typeface="Roboto"/>
              </a:endParaRPr>
            </a:p>
            <a:p>
              <a:pPr indent="-311150" lvl="0" marL="457200" rtl="0" algn="l">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Build the model</a:t>
              </a:r>
              <a:endParaRPr sz="1300">
                <a:solidFill>
                  <a:schemeClr val="dk1"/>
                </a:solidFill>
                <a:latin typeface="Roboto"/>
                <a:ea typeface="Roboto"/>
                <a:cs typeface="Roboto"/>
                <a:sym typeface="Roboto"/>
              </a:endParaRPr>
            </a:p>
            <a:p>
              <a:pPr indent="-311150" lvl="0" marL="457200" rtl="0" algn="l">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Evaluate the model</a:t>
              </a:r>
              <a:endParaRPr sz="1300">
                <a:solidFill>
                  <a:schemeClr val="dk1"/>
                </a:solidFill>
                <a:latin typeface="Roboto"/>
                <a:ea typeface="Roboto"/>
                <a:cs typeface="Roboto"/>
                <a:sym typeface="Roboto"/>
              </a:endParaRPr>
            </a:p>
            <a:p>
              <a:pPr indent="-311150" lvl="0" marL="457200" rtl="0" algn="l">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Evaluate among a user group</a:t>
              </a:r>
              <a:endParaRPr sz="1300">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chemeClr val="dk1"/>
                </a:solidFill>
                <a:latin typeface="Roboto"/>
                <a:ea typeface="Roboto"/>
                <a:cs typeface="Roboto"/>
                <a:sym typeface="Roboto"/>
              </a:endParaRPr>
            </a:p>
          </p:txBody>
        </p:sp>
      </p:grpSp>
      <p:grpSp>
        <p:nvGrpSpPr>
          <p:cNvPr id="220" name="Google Shape;220;p30"/>
          <p:cNvGrpSpPr/>
          <p:nvPr/>
        </p:nvGrpSpPr>
        <p:grpSpPr>
          <a:xfrm>
            <a:off x="-93125" y="1733952"/>
            <a:ext cx="2000293" cy="2814840"/>
            <a:chOff x="-173192" y="1189989"/>
            <a:chExt cx="3720092" cy="3482850"/>
          </a:xfrm>
        </p:grpSpPr>
        <p:sp>
          <p:nvSpPr>
            <p:cNvPr id="221" name="Google Shape;221;p30"/>
            <p:cNvSpPr/>
            <p:nvPr/>
          </p:nvSpPr>
          <p:spPr>
            <a:xfrm>
              <a:off x="0" y="1189989"/>
              <a:ext cx="3546900" cy="669000"/>
            </a:xfrm>
            <a:prstGeom prst="homePlate">
              <a:avLst>
                <a:gd fmla="val 50000" name="adj"/>
              </a:avLst>
            </a:prstGeom>
            <a:solidFill>
              <a:srgbClr val="80201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Problem Definition</a:t>
              </a:r>
              <a:endParaRPr>
                <a:solidFill>
                  <a:srgbClr val="FFFFFF"/>
                </a:solidFill>
                <a:latin typeface="Roboto"/>
                <a:ea typeface="Roboto"/>
                <a:cs typeface="Roboto"/>
                <a:sym typeface="Roboto"/>
              </a:endParaRPr>
            </a:p>
          </p:txBody>
        </p:sp>
        <p:sp>
          <p:nvSpPr>
            <p:cNvPr id="222" name="Google Shape;222;p30"/>
            <p:cNvSpPr txBox="1"/>
            <p:nvPr/>
          </p:nvSpPr>
          <p:spPr>
            <a:xfrm>
              <a:off x="-173192" y="2057140"/>
              <a:ext cx="3064500" cy="26157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Customer Requirements</a:t>
              </a:r>
              <a:endParaRPr sz="1200">
                <a:solidFill>
                  <a:schemeClr val="dk1"/>
                </a:solidFill>
                <a:latin typeface="Roboto"/>
                <a:ea typeface="Roboto"/>
                <a:cs typeface="Roboto"/>
                <a:sym typeface="Roboto"/>
              </a:endParaRPr>
            </a:p>
          </p:txBody>
        </p:sp>
      </p:grpSp>
      <p:grpSp>
        <p:nvGrpSpPr>
          <p:cNvPr id="223" name="Google Shape;223;p30"/>
          <p:cNvGrpSpPr/>
          <p:nvPr/>
        </p:nvGrpSpPr>
        <p:grpSpPr>
          <a:xfrm>
            <a:off x="3149417" y="1733817"/>
            <a:ext cx="2186684" cy="2814885"/>
            <a:chOff x="2944204" y="1189775"/>
            <a:chExt cx="3386533" cy="3505024"/>
          </a:xfrm>
        </p:grpSpPr>
        <p:sp>
          <p:nvSpPr>
            <p:cNvPr id="224" name="Google Shape;224;p30"/>
            <p:cNvSpPr/>
            <p:nvPr/>
          </p:nvSpPr>
          <p:spPr>
            <a:xfrm>
              <a:off x="2944204" y="1189775"/>
              <a:ext cx="3305700" cy="669000"/>
            </a:xfrm>
            <a:prstGeom prst="chevron">
              <a:avLst>
                <a:gd fmla="val 50000" name="adj"/>
              </a:avLst>
            </a:prstGeom>
            <a:solidFill>
              <a:srgbClr val="B02C2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   Data Preparation</a:t>
              </a:r>
              <a:endParaRPr>
                <a:solidFill>
                  <a:srgbClr val="FFFFFF"/>
                </a:solidFill>
                <a:latin typeface="Roboto"/>
                <a:ea typeface="Roboto"/>
                <a:cs typeface="Roboto"/>
                <a:sym typeface="Roboto"/>
              </a:endParaRPr>
            </a:p>
          </p:txBody>
        </p:sp>
        <p:sp>
          <p:nvSpPr>
            <p:cNvPr id="225" name="Google Shape;225;p30"/>
            <p:cNvSpPr txBox="1"/>
            <p:nvPr/>
          </p:nvSpPr>
          <p:spPr>
            <a:xfrm>
              <a:off x="3414137" y="2079099"/>
              <a:ext cx="2916600" cy="26157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Perform Exploratory Data Analysis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Handle Missing Data</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Data Cleaning</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1200">
                <a:solidFill>
                  <a:schemeClr val="dk1"/>
                </a:solidFill>
                <a:latin typeface="Roboto"/>
                <a:ea typeface="Roboto"/>
                <a:cs typeface="Roboto"/>
                <a:sym typeface="Roboto"/>
              </a:endParaRPr>
            </a:p>
          </p:txBody>
        </p:sp>
      </p:grpSp>
      <p:grpSp>
        <p:nvGrpSpPr>
          <p:cNvPr id="226" name="Google Shape;226;p30"/>
          <p:cNvGrpSpPr/>
          <p:nvPr/>
        </p:nvGrpSpPr>
        <p:grpSpPr>
          <a:xfrm>
            <a:off x="1633764" y="1733841"/>
            <a:ext cx="2000279" cy="2645376"/>
            <a:chOff x="5632317" y="1189775"/>
            <a:chExt cx="3305700" cy="3483050"/>
          </a:xfrm>
        </p:grpSpPr>
        <p:sp>
          <p:nvSpPr>
            <p:cNvPr id="227" name="Google Shape;227;p30"/>
            <p:cNvSpPr/>
            <p:nvPr/>
          </p:nvSpPr>
          <p:spPr>
            <a:xfrm>
              <a:off x="5632317" y="1189775"/>
              <a:ext cx="3305700" cy="669000"/>
            </a:xfrm>
            <a:prstGeom prst="chevron">
              <a:avLst>
                <a:gd fmla="val 50000" name="adj"/>
              </a:avLst>
            </a:prstGeom>
            <a:solidFill>
              <a:srgbClr val="D8382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Data Collection</a:t>
              </a:r>
              <a:endParaRPr>
                <a:solidFill>
                  <a:srgbClr val="FFFFFF"/>
                </a:solidFill>
                <a:latin typeface="Roboto"/>
                <a:ea typeface="Roboto"/>
                <a:cs typeface="Roboto"/>
                <a:sym typeface="Roboto"/>
              </a:endParaRPr>
            </a:p>
          </p:txBody>
        </p:sp>
        <p:sp>
          <p:nvSpPr>
            <p:cNvPr id="228" name="Google Shape;228;p30"/>
            <p:cNvSpPr txBox="1"/>
            <p:nvPr/>
          </p:nvSpPr>
          <p:spPr>
            <a:xfrm>
              <a:off x="6167063" y="205712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a:t>
              </a:r>
              <a:r>
                <a:rPr lang="en" sz="1200">
                  <a:latin typeface="Roboto"/>
                  <a:ea typeface="Roboto"/>
                  <a:cs typeface="Roboto"/>
                  <a:sym typeface="Roboto"/>
                </a:rPr>
                <a:t> </a:t>
              </a:r>
              <a:r>
                <a:rPr lang="en" sz="1200">
                  <a:solidFill>
                    <a:schemeClr val="dk1"/>
                  </a:solidFill>
                  <a:latin typeface="Roboto"/>
                  <a:ea typeface="Roboto"/>
                  <a:cs typeface="Roboto"/>
                  <a:sym typeface="Roboto"/>
                </a:rPr>
                <a:t>Use different sources</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Merge, store</a:t>
              </a:r>
              <a:endParaRPr sz="1200">
                <a:solidFill>
                  <a:schemeClr val="dk1"/>
                </a:solidFill>
                <a:latin typeface="Roboto"/>
                <a:ea typeface="Roboto"/>
                <a:cs typeface="Roboto"/>
                <a:sym typeface="Roboto"/>
              </a:endParaRPr>
            </a:p>
          </p:txBody>
        </p:sp>
      </p:grpSp>
      <p:sp>
        <p:nvSpPr>
          <p:cNvPr id="229" name="Google Shape;229;p30"/>
          <p:cNvSpPr txBox="1"/>
          <p:nvPr/>
        </p:nvSpPr>
        <p:spPr>
          <a:xfrm>
            <a:off x="7092950" y="2335858"/>
            <a:ext cx="1957800" cy="21006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Clr>
                <a:schemeClr val="dk1"/>
              </a:buClr>
              <a:buSzPts val="1900"/>
              <a:buChar char="-"/>
            </a:pPr>
            <a:r>
              <a:rPr lang="en" sz="1300">
                <a:solidFill>
                  <a:schemeClr val="dk1"/>
                </a:solidFill>
                <a:latin typeface="Roboto"/>
                <a:ea typeface="Roboto"/>
                <a:cs typeface="Roboto"/>
                <a:sym typeface="Roboto"/>
              </a:rPr>
              <a:t>Deploy in the required platform</a:t>
            </a:r>
            <a:endParaRPr sz="1300">
              <a:solidFill>
                <a:schemeClr val="dk1"/>
              </a:solidFill>
              <a:latin typeface="Roboto"/>
              <a:ea typeface="Roboto"/>
              <a:cs typeface="Roboto"/>
              <a:sym typeface="Roboto"/>
            </a:endParaRPr>
          </a:p>
          <a:p>
            <a:pPr indent="-311150" lvl="0" marL="457200" rtl="0" algn="l">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Continuous monitoring and refinement for  ensuring required quality level</a:t>
            </a:r>
            <a:endParaRPr sz="13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1200">
              <a:solidFill>
                <a:schemeClr val="dk1"/>
              </a:solidFill>
              <a:latin typeface="Roboto"/>
              <a:ea typeface="Roboto"/>
              <a:cs typeface="Roboto"/>
              <a:sym typeface="Roboto"/>
            </a:endParaRPr>
          </a:p>
        </p:txBody>
      </p:sp>
      <p:sp>
        <p:nvSpPr>
          <p:cNvPr id="230" name="Google Shape;230;p30"/>
          <p:cNvSpPr/>
          <p:nvPr/>
        </p:nvSpPr>
        <p:spPr>
          <a:xfrm>
            <a:off x="7122392" y="1731258"/>
            <a:ext cx="1957800" cy="537300"/>
          </a:xfrm>
          <a:prstGeom prst="chevron">
            <a:avLst>
              <a:gd fmla="val 50000" name="adj"/>
            </a:avLst>
          </a:prstGeom>
          <a:solidFill>
            <a:srgbClr val="B02C2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   Deployment</a:t>
            </a:r>
            <a:endParaRPr>
              <a:solidFill>
                <a:srgbClr val="FFFFFF"/>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1"/>
          <p:cNvSpPr txBox="1"/>
          <p:nvPr>
            <p:ph type="title"/>
          </p:nvPr>
        </p:nvSpPr>
        <p:spPr>
          <a:xfrm>
            <a:off x="375525" y="2533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Current  Challenges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3423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Nunito"/>
                <a:ea typeface="Nunito"/>
                <a:cs typeface="Nunito"/>
                <a:sym typeface="Nunito"/>
              </a:rPr>
              <a:t>About Augsense Lab</a:t>
            </a:r>
            <a:endParaRPr>
              <a:latin typeface="Nunito"/>
              <a:ea typeface="Nunito"/>
              <a:cs typeface="Nunito"/>
              <a:sym typeface="Nunito"/>
            </a:endParaRPr>
          </a:p>
        </p:txBody>
      </p:sp>
      <p:sp>
        <p:nvSpPr>
          <p:cNvPr id="63" name="Google Shape;63;p14"/>
          <p:cNvSpPr txBox="1"/>
          <p:nvPr>
            <p:ph idx="1" type="body"/>
          </p:nvPr>
        </p:nvSpPr>
        <p:spPr>
          <a:xfrm>
            <a:off x="311700" y="1152475"/>
            <a:ext cx="8517000" cy="3720000"/>
          </a:xfrm>
          <a:prstGeom prst="rect">
            <a:avLst/>
          </a:prstGeom>
        </p:spPr>
        <p:txBody>
          <a:bodyPr anchorCtr="0" anchor="t" bIns="91425" lIns="91425" spcFirstLastPara="1" rIns="91425" wrap="square" tIns="91425">
            <a:normAutofit fontScale="85000" lnSpcReduction="20000"/>
          </a:bodyPr>
          <a:lstStyle/>
          <a:p>
            <a:pPr indent="-336550" lvl="0" marL="457200" rtl="0" algn="l">
              <a:lnSpc>
                <a:spcPct val="95000"/>
              </a:lnSpc>
              <a:spcBef>
                <a:spcPts val="0"/>
              </a:spcBef>
              <a:spcAft>
                <a:spcPts val="0"/>
              </a:spcAft>
              <a:buClr>
                <a:schemeClr val="dk1"/>
              </a:buClr>
              <a:buSzPct val="100000"/>
              <a:buFont typeface="Nunito"/>
              <a:buChar char="-"/>
            </a:pPr>
            <a:r>
              <a:rPr lang="en" sz="2000">
                <a:solidFill>
                  <a:schemeClr val="dk1"/>
                </a:solidFill>
                <a:latin typeface="Nunito"/>
                <a:ea typeface="Nunito"/>
                <a:cs typeface="Nunito"/>
                <a:sym typeface="Nunito"/>
              </a:rPr>
              <a:t>A </a:t>
            </a:r>
            <a:r>
              <a:rPr b="1" lang="en" sz="2000">
                <a:solidFill>
                  <a:srgbClr val="D9EAD3"/>
                </a:solidFill>
                <a:latin typeface="Nunito"/>
                <a:ea typeface="Nunito"/>
                <a:cs typeface="Nunito"/>
                <a:sym typeface="Nunito"/>
              </a:rPr>
              <a:t>Research Company started in 2019 </a:t>
            </a:r>
            <a:r>
              <a:rPr lang="en" sz="2000">
                <a:solidFill>
                  <a:schemeClr val="dk1"/>
                </a:solidFill>
                <a:latin typeface="Nunito"/>
                <a:ea typeface="Nunito"/>
                <a:cs typeface="Nunito"/>
                <a:sym typeface="Nunito"/>
              </a:rPr>
              <a:t>at Trivandrum Engineering Science and Technology Research Park, Trivandrum.</a:t>
            </a:r>
            <a:endParaRPr sz="2000">
              <a:solidFill>
                <a:schemeClr val="dk1"/>
              </a:solidFill>
              <a:latin typeface="Nunito"/>
              <a:ea typeface="Nunito"/>
              <a:cs typeface="Nunito"/>
              <a:sym typeface="Nunito"/>
            </a:endParaRPr>
          </a:p>
          <a:p>
            <a:pPr indent="0" lvl="0" marL="457200" rtl="0" algn="l">
              <a:lnSpc>
                <a:spcPct val="95000"/>
              </a:lnSpc>
              <a:spcBef>
                <a:spcPts val="1200"/>
              </a:spcBef>
              <a:spcAft>
                <a:spcPts val="0"/>
              </a:spcAft>
              <a:buNone/>
            </a:pPr>
            <a:r>
              <a:t/>
            </a:r>
            <a:endParaRPr sz="1608">
              <a:solidFill>
                <a:schemeClr val="dk1"/>
              </a:solidFill>
              <a:latin typeface="Nunito"/>
              <a:ea typeface="Nunito"/>
              <a:cs typeface="Nunito"/>
              <a:sym typeface="Nunito"/>
            </a:endParaRPr>
          </a:p>
          <a:p>
            <a:pPr indent="-331590" lvl="0" marL="457200" rtl="0" algn="l">
              <a:lnSpc>
                <a:spcPct val="95000"/>
              </a:lnSpc>
              <a:spcBef>
                <a:spcPts val="1200"/>
              </a:spcBef>
              <a:spcAft>
                <a:spcPts val="0"/>
              </a:spcAft>
              <a:buClr>
                <a:schemeClr val="dk1"/>
              </a:buClr>
              <a:buSzPct val="100000"/>
              <a:buFont typeface="Nunito"/>
              <a:buChar char="-"/>
            </a:pPr>
            <a:r>
              <a:rPr lang="en" sz="1908">
                <a:solidFill>
                  <a:schemeClr val="dk1"/>
                </a:solidFill>
                <a:latin typeface="Nunito"/>
                <a:ea typeface="Nunito"/>
                <a:cs typeface="Nunito"/>
                <a:sym typeface="Nunito"/>
              </a:rPr>
              <a:t>Key Areas</a:t>
            </a:r>
            <a:endParaRPr sz="1908">
              <a:solidFill>
                <a:schemeClr val="dk1"/>
              </a:solidFill>
              <a:latin typeface="Nunito"/>
              <a:ea typeface="Nunito"/>
              <a:cs typeface="Nunito"/>
              <a:sym typeface="Nunito"/>
            </a:endParaRPr>
          </a:p>
          <a:p>
            <a:pPr indent="0" lvl="0" marL="914400" rtl="0" algn="l">
              <a:lnSpc>
                <a:spcPct val="95000"/>
              </a:lnSpc>
              <a:spcBef>
                <a:spcPts val="1200"/>
              </a:spcBef>
              <a:spcAft>
                <a:spcPts val="0"/>
              </a:spcAft>
              <a:buNone/>
            </a:pPr>
            <a:r>
              <a:t/>
            </a:r>
            <a:endParaRPr sz="1908">
              <a:solidFill>
                <a:schemeClr val="dk1"/>
              </a:solidFill>
              <a:latin typeface="Nunito"/>
              <a:ea typeface="Nunito"/>
              <a:cs typeface="Nunito"/>
              <a:sym typeface="Nunito"/>
            </a:endParaRPr>
          </a:p>
          <a:p>
            <a:pPr indent="-331590" lvl="1" marL="914400" rtl="0" algn="l">
              <a:lnSpc>
                <a:spcPct val="95000"/>
              </a:lnSpc>
              <a:spcBef>
                <a:spcPts val="1200"/>
              </a:spcBef>
              <a:spcAft>
                <a:spcPts val="0"/>
              </a:spcAft>
              <a:buClr>
                <a:schemeClr val="dk1"/>
              </a:buClr>
              <a:buSzPct val="100000"/>
              <a:buFont typeface="Nunito"/>
              <a:buChar char="-"/>
            </a:pPr>
            <a:r>
              <a:rPr lang="en" sz="1908">
                <a:solidFill>
                  <a:schemeClr val="dk1"/>
                </a:solidFill>
                <a:latin typeface="Nunito"/>
                <a:ea typeface="Nunito"/>
                <a:cs typeface="Nunito"/>
                <a:sym typeface="Nunito"/>
              </a:rPr>
              <a:t>Remote Sensing</a:t>
            </a:r>
            <a:endParaRPr sz="1908">
              <a:solidFill>
                <a:schemeClr val="dk1"/>
              </a:solidFill>
              <a:latin typeface="Nunito"/>
              <a:ea typeface="Nunito"/>
              <a:cs typeface="Nunito"/>
              <a:sym typeface="Nunito"/>
            </a:endParaRPr>
          </a:p>
          <a:p>
            <a:pPr indent="-331590" lvl="1" marL="914400" rtl="0" algn="l">
              <a:lnSpc>
                <a:spcPct val="95000"/>
              </a:lnSpc>
              <a:spcBef>
                <a:spcPts val="0"/>
              </a:spcBef>
              <a:spcAft>
                <a:spcPts val="0"/>
              </a:spcAft>
              <a:buClr>
                <a:schemeClr val="dk1"/>
              </a:buClr>
              <a:buSzPct val="100000"/>
              <a:buFont typeface="Nunito"/>
              <a:buChar char="-"/>
            </a:pPr>
            <a:r>
              <a:rPr lang="en" sz="1908">
                <a:solidFill>
                  <a:schemeClr val="dk1"/>
                </a:solidFill>
                <a:latin typeface="Nunito"/>
                <a:ea typeface="Nunito"/>
                <a:cs typeface="Nunito"/>
                <a:sym typeface="Nunito"/>
              </a:rPr>
              <a:t>Weather Forecasting</a:t>
            </a:r>
            <a:endParaRPr sz="1908">
              <a:solidFill>
                <a:schemeClr val="dk1"/>
              </a:solidFill>
              <a:latin typeface="Nunito"/>
              <a:ea typeface="Nunito"/>
              <a:cs typeface="Nunito"/>
              <a:sym typeface="Nunito"/>
            </a:endParaRPr>
          </a:p>
          <a:p>
            <a:pPr indent="0" lvl="0" marL="914400" rtl="0" algn="l">
              <a:lnSpc>
                <a:spcPct val="95000"/>
              </a:lnSpc>
              <a:spcBef>
                <a:spcPts val="1200"/>
              </a:spcBef>
              <a:spcAft>
                <a:spcPts val="0"/>
              </a:spcAft>
              <a:buNone/>
            </a:pPr>
            <a:r>
              <a:t/>
            </a:r>
            <a:endParaRPr sz="1908">
              <a:solidFill>
                <a:schemeClr val="dk1"/>
              </a:solidFill>
              <a:latin typeface="Nunito"/>
              <a:ea typeface="Nunito"/>
              <a:cs typeface="Nunito"/>
              <a:sym typeface="Nunito"/>
            </a:endParaRPr>
          </a:p>
          <a:p>
            <a:pPr indent="-347782" lvl="0" marL="457200" rtl="0" algn="l">
              <a:lnSpc>
                <a:spcPct val="95000"/>
              </a:lnSpc>
              <a:spcBef>
                <a:spcPts val="1200"/>
              </a:spcBef>
              <a:spcAft>
                <a:spcPts val="0"/>
              </a:spcAft>
              <a:buClr>
                <a:schemeClr val="dk1"/>
              </a:buClr>
              <a:buSzPct val="122672"/>
              <a:buFont typeface="Nunito"/>
              <a:buChar char="-"/>
            </a:pPr>
            <a:r>
              <a:rPr lang="en">
                <a:solidFill>
                  <a:schemeClr val="dk1"/>
                </a:solidFill>
                <a:latin typeface="Nunito"/>
                <a:ea typeface="Nunito"/>
                <a:cs typeface="Nunito"/>
                <a:sym typeface="Nunito"/>
              </a:rPr>
              <a:t> Augsenselab is granted an Indian Patent (Patent No. 441956) for our work on a ’System to obtain atmospheric profiles and detect Clear Air Turbulence’</a:t>
            </a:r>
            <a:endParaRPr>
              <a:solidFill>
                <a:schemeClr val="dk1"/>
              </a:solidFill>
              <a:latin typeface="Nunito"/>
              <a:ea typeface="Nunito"/>
              <a:cs typeface="Nunito"/>
              <a:sym typeface="Nunito"/>
            </a:endParaRPr>
          </a:p>
          <a:p>
            <a:pPr indent="0" lvl="0" marL="457200" rtl="0" algn="l">
              <a:lnSpc>
                <a:spcPct val="95000"/>
              </a:lnSpc>
              <a:spcBef>
                <a:spcPts val="1200"/>
              </a:spcBef>
              <a:spcAft>
                <a:spcPts val="0"/>
              </a:spcAft>
              <a:buNone/>
            </a:pPr>
            <a:r>
              <a:t/>
            </a:r>
            <a:endParaRPr sz="100">
              <a:solidFill>
                <a:schemeClr val="dk1"/>
              </a:solidFill>
              <a:latin typeface="Nunito"/>
              <a:ea typeface="Nunito"/>
              <a:cs typeface="Nunito"/>
              <a:sym typeface="Nunito"/>
            </a:endParaRPr>
          </a:p>
          <a:p>
            <a:pPr indent="-358140" lvl="0" marL="457200" rtl="0" algn="l">
              <a:lnSpc>
                <a:spcPct val="95000"/>
              </a:lnSpc>
              <a:spcBef>
                <a:spcPts val="1200"/>
              </a:spcBef>
              <a:spcAft>
                <a:spcPts val="0"/>
              </a:spcAft>
              <a:buClr>
                <a:schemeClr val="dk1"/>
              </a:buClr>
              <a:buSzPct val="126315"/>
              <a:buFont typeface="Nunito"/>
              <a:buChar char="-"/>
            </a:pPr>
            <a:r>
              <a:rPr lang="en">
                <a:solidFill>
                  <a:schemeClr val="dk1"/>
                </a:solidFill>
                <a:highlight>
                  <a:schemeClr val="lt1"/>
                </a:highlight>
                <a:latin typeface="Roboto"/>
                <a:ea typeface="Roboto"/>
                <a:cs typeface="Roboto"/>
                <a:sym typeface="Roboto"/>
              </a:rPr>
              <a:t>Augsenselab has entered into an agreement with IN-SPACe and NSIL to acquire ISRO's Ground Penetrating Radar (GPR) technology.</a:t>
            </a:r>
            <a:r>
              <a:rPr lang="en" sz="1750">
                <a:solidFill>
                  <a:schemeClr val="dk1"/>
                </a:solidFill>
                <a:highlight>
                  <a:schemeClr val="lt1"/>
                </a:highlight>
                <a:latin typeface="Nunito"/>
                <a:ea typeface="Nunito"/>
                <a:cs typeface="Nunito"/>
                <a:sym typeface="Nunito"/>
              </a:rPr>
              <a:t> </a:t>
            </a:r>
            <a:endParaRPr sz="1900">
              <a:solidFill>
                <a:schemeClr val="dk1"/>
              </a:solidFill>
              <a:highlight>
                <a:schemeClr val="lt1"/>
              </a:highlight>
              <a:latin typeface="Nunito"/>
              <a:ea typeface="Nunito"/>
              <a:cs typeface="Nunito"/>
              <a:sym typeface="Nunito"/>
            </a:endParaRPr>
          </a:p>
        </p:txBody>
      </p:sp>
      <p:sp>
        <p:nvSpPr>
          <p:cNvPr id="64" name="Google Shape;64;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65" name="Google Shape;65;p14"/>
          <p:cNvPicPr preferRelativeResize="0"/>
          <p:nvPr/>
        </p:nvPicPr>
        <p:blipFill>
          <a:blip r:embed="rId3">
            <a:alphaModFix/>
          </a:blip>
          <a:stretch>
            <a:fillRect/>
          </a:stretch>
        </p:blipFill>
        <p:spPr>
          <a:xfrm>
            <a:off x="6442875" y="33900"/>
            <a:ext cx="2638425" cy="6381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Learning Resulting in </a:t>
            </a:r>
            <a:r>
              <a:rPr lang="en">
                <a:solidFill>
                  <a:srgbClr val="F9CB9C"/>
                </a:solidFill>
              </a:rPr>
              <a:t>Unintended Consequences</a:t>
            </a:r>
            <a:r>
              <a:rPr lang="en"/>
              <a:t> [3]</a:t>
            </a:r>
            <a:endParaRPr/>
          </a:p>
        </p:txBody>
      </p:sp>
      <p:sp>
        <p:nvSpPr>
          <p:cNvPr id="241" name="Google Shape;241;p32"/>
          <p:cNvSpPr txBox="1"/>
          <p:nvPr/>
        </p:nvSpPr>
        <p:spPr>
          <a:xfrm>
            <a:off x="311700" y="1340400"/>
            <a:ext cx="4101600" cy="26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rgbClr val="93C47D"/>
                </a:solidFill>
              </a:rPr>
              <a:t>Goal</a:t>
            </a:r>
            <a:r>
              <a:rPr lang="en" sz="2200">
                <a:solidFill>
                  <a:srgbClr val="93C47D"/>
                </a:solidFill>
              </a:rPr>
              <a:t> - Go around race track and win the race</a:t>
            </a:r>
            <a:endParaRPr sz="2200">
              <a:solidFill>
                <a:srgbClr val="93C47D"/>
              </a:solidFill>
            </a:endParaRPr>
          </a:p>
          <a:p>
            <a:pPr indent="0" lvl="0" marL="0" rtl="0" algn="l">
              <a:spcBef>
                <a:spcPts val="0"/>
              </a:spcBef>
              <a:spcAft>
                <a:spcPts val="0"/>
              </a:spcAft>
              <a:buNone/>
            </a:pPr>
            <a:r>
              <a:t/>
            </a:r>
            <a:endParaRPr sz="2400">
              <a:solidFill>
                <a:srgbClr val="93C47D"/>
              </a:solidFill>
            </a:endParaRPr>
          </a:p>
          <a:p>
            <a:pPr indent="0" lvl="0" marL="0" rtl="0" algn="l">
              <a:spcBef>
                <a:spcPts val="0"/>
              </a:spcBef>
              <a:spcAft>
                <a:spcPts val="0"/>
              </a:spcAft>
              <a:buNone/>
            </a:pPr>
            <a:r>
              <a:rPr lang="en" sz="2200">
                <a:solidFill>
                  <a:srgbClr val="B6D7A8"/>
                </a:solidFill>
              </a:rPr>
              <a:t>Rewards based on:</a:t>
            </a:r>
            <a:endParaRPr sz="2200">
              <a:solidFill>
                <a:srgbClr val="B6D7A8"/>
              </a:solidFill>
            </a:endParaRPr>
          </a:p>
          <a:p>
            <a:pPr indent="-368300" lvl="0" marL="457200" rtl="0" algn="l">
              <a:spcBef>
                <a:spcPts val="0"/>
              </a:spcBef>
              <a:spcAft>
                <a:spcPts val="0"/>
              </a:spcAft>
              <a:buClr>
                <a:srgbClr val="B6D7A8"/>
              </a:buClr>
              <a:buSzPts val="2200"/>
              <a:buChar char="-"/>
            </a:pPr>
            <a:r>
              <a:rPr lang="en" sz="2200">
                <a:solidFill>
                  <a:srgbClr val="B6D7A8"/>
                </a:solidFill>
              </a:rPr>
              <a:t>Finishing time</a:t>
            </a:r>
            <a:endParaRPr sz="2200">
              <a:solidFill>
                <a:srgbClr val="B6D7A8"/>
              </a:solidFill>
            </a:endParaRPr>
          </a:p>
          <a:p>
            <a:pPr indent="-368300" lvl="0" marL="457200" rtl="0" algn="l">
              <a:spcBef>
                <a:spcPts val="0"/>
              </a:spcBef>
              <a:spcAft>
                <a:spcPts val="0"/>
              </a:spcAft>
              <a:buClr>
                <a:srgbClr val="B6D7A8"/>
              </a:buClr>
              <a:buSzPts val="2200"/>
              <a:buChar char="-"/>
            </a:pPr>
            <a:r>
              <a:rPr lang="en" sz="2200">
                <a:solidFill>
                  <a:srgbClr val="B6D7A8"/>
                </a:solidFill>
              </a:rPr>
              <a:t>Picking up turbos (green objects)</a:t>
            </a:r>
            <a:endParaRPr sz="2200">
              <a:solidFill>
                <a:srgbClr val="B6D7A8"/>
              </a:solidFill>
            </a:endParaRPr>
          </a:p>
          <a:p>
            <a:pPr indent="0" lvl="0" marL="0" rtl="0" algn="l">
              <a:spcBef>
                <a:spcPts val="0"/>
              </a:spcBef>
              <a:spcAft>
                <a:spcPts val="0"/>
              </a:spcAft>
              <a:buNone/>
            </a:pPr>
            <a:r>
              <a:t/>
            </a:r>
            <a:endParaRPr sz="2200">
              <a:solidFill>
                <a:srgbClr val="F9CB9C"/>
              </a:solidFill>
            </a:endParaRPr>
          </a:p>
          <a:p>
            <a:pPr indent="0" lvl="0" marL="0" rtl="0" algn="l">
              <a:spcBef>
                <a:spcPts val="0"/>
              </a:spcBef>
              <a:spcAft>
                <a:spcPts val="0"/>
              </a:spcAft>
              <a:buNone/>
            </a:pPr>
            <a:r>
              <a:t/>
            </a:r>
            <a:endParaRPr sz="2200">
              <a:solidFill>
                <a:srgbClr val="F9CB9C"/>
              </a:solidFill>
            </a:endParaRPr>
          </a:p>
          <a:p>
            <a:pPr indent="0" lvl="0" marL="0" rtl="0" algn="l">
              <a:spcBef>
                <a:spcPts val="0"/>
              </a:spcBef>
              <a:spcAft>
                <a:spcPts val="0"/>
              </a:spcAft>
              <a:buNone/>
            </a:pPr>
            <a:r>
              <a:t/>
            </a:r>
            <a:endParaRPr>
              <a:solidFill>
                <a:srgbClr val="B6D7A8"/>
              </a:solidFill>
            </a:endParaRPr>
          </a:p>
        </p:txBody>
      </p:sp>
      <p:pic>
        <p:nvPicPr>
          <p:cNvPr descr="Misspecified reward functions causing odd RL behavior within the OpenAI Universe environment CoastRunners. Blog: https://openai.com/blog/faulty-reward-functions/" id="242" name="Google Shape;242;p32" title="CoastRunners 7">
            <a:hlinkClick r:id="rId3"/>
          </p:cNvPr>
          <p:cNvPicPr preferRelativeResize="0"/>
          <p:nvPr/>
        </p:nvPicPr>
        <p:blipFill>
          <a:blip r:embed="rId4">
            <a:alphaModFix/>
          </a:blip>
          <a:stretch>
            <a:fillRect/>
          </a:stretch>
        </p:blipFill>
        <p:spPr>
          <a:xfrm>
            <a:off x="4754050" y="1491225"/>
            <a:ext cx="4101600" cy="2307150"/>
          </a:xfrm>
          <a:prstGeom prst="rect">
            <a:avLst/>
          </a:prstGeom>
          <a:noFill/>
          <a:ln>
            <a:noFill/>
          </a:ln>
        </p:spPr>
      </p:pic>
      <p:sp>
        <p:nvSpPr>
          <p:cNvPr id="243" name="Google Shape;243;p32"/>
          <p:cNvSpPr txBox="1"/>
          <p:nvPr/>
        </p:nvSpPr>
        <p:spPr>
          <a:xfrm>
            <a:off x="5198550" y="3946975"/>
            <a:ext cx="3513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u="sng">
                <a:solidFill>
                  <a:schemeClr val="accent5"/>
                </a:solidFill>
                <a:hlinkClick r:id="rId5">
                  <a:extLst>
                    <a:ext uri="{A12FA001-AC4F-418D-AE19-62706E023703}">
                      <ahyp:hlinkClr val="tx"/>
                    </a:ext>
                  </a:extLst>
                </a:hlinkClick>
              </a:rPr>
              <a:t>https://youtu.be/tlOIHko8ySg</a:t>
            </a:r>
            <a:r>
              <a:rPr lang="en" sz="1200">
                <a:solidFill>
                  <a:srgbClr val="B6D7A8"/>
                </a:solidFill>
              </a:rPr>
              <a:t>   - Coast Runners</a:t>
            </a:r>
            <a:endParaRPr sz="1200"/>
          </a:p>
        </p:txBody>
      </p:sp>
      <p:sp>
        <p:nvSpPr>
          <p:cNvPr id="244" name="Google Shape;244;p32"/>
          <p:cNvSpPr txBox="1"/>
          <p:nvPr/>
        </p:nvSpPr>
        <p:spPr>
          <a:xfrm>
            <a:off x="213800" y="4271875"/>
            <a:ext cx="8223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rgbClr val="B6D7A8"/>
                </a:solidFill>
              </a:rPr>
              <a:t>But, a reward based learning</a:t>
            </a:r>
            <a:r>
              <a:rPr lang="en" sz="2200">
                <a:solidFill>
                  <a:srgbClr val="F9CB9C"/>
                </a:solidFill>
              </a:rPr>
              <a:t> resulted in AI agent aiming to get more rewards by picking turbos rather than finishing the race. </a:t>
            </a:r>
            <a:endParaRPr/>
          </a:p>
          <a:p>
            <a:pPr indent="0" lvl="0" marL="0" rtl="0" algn="l">
              <a:spcBef>
                <a:spcPts val="0"/>
              </a:spcBef>
              <a:spcAft>
                <a:spcPts val="0"/>
              </a:spcAft>
              <a:buNone/>
            </a:pPr>
            <a:r>
              <a:t/>
            </a:r>
            <a:endParaRPr>
              <a:solidFill>
                <a:srgbClr val="B6D7A8"/>
              </a:solidFill>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 Training Data vs Real World Data</a:t>
            </a:r>
            <a:endParaRPr/>
          </a:p>
        </p:txBody>
      </p:sp>
      <p:sp>
        <p:nvSpPr>
          <p:cNvPr id="250" name="Google Shape;250;p33"/>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B6D7A8"/>
              </a:buClr>
              <a:buSzPts val="1800"/>
              <a:buChar char="-"/>
            </a:pPr>
            <a:r>
              <a:rPr lang="en">
                <a:solidFill>
                  <a:srgbClr val="B6D7A8"/>
                </a:solidFill>
              </a:rPr>
              <a:t>Often training data and real world data varies </a:t>
            </a:r>
            <a:endParaRPr>
              <a:solidFill>
                <a:srgbClr val="B6D7A8"/>
              </a:solidFill>
            </a:endParaRPr>
          </a:p>
          <a:p>
            <a:pPr indent="-342900" lvl="0" marL="457200" rtl="0" algn="l">
              <a:spcBef>
                <a:spcPts val="0"/>
              </a:spcBef>
              <a:spcAft>
                <a:spcPts val="0"/>
              </a:spcAft>
              <a:buClr>
                <a:srgbClr val="B6D7A8"/>
              </a:buClr>
              <a:buSzPts val="1800"/>
              <a:buChar char="-"/>
            </a:pPr>
            <a:r>
              <a:rPr lang="en">
                <a:solidFill>
                  <a:srgbClr val="B6D7A8"/>
                </a:solidFill>
              </a:rPr>
              <a:t>Visual Understanding can be difficult</a:t>
            </a:r>
            <a:endParaRPr>
              <a:solidFill>
                <a:srgbClr val="B6D7A8"/>
              </a:solidFill>
            </a:endParaRPr>
          </a:p>
          <a:p>
            <a:pPr indent="-317500" lvl="1" marL="914400" rtl="0" algn="l">
              <a:spcBef>
                <a:spcPts val="0"/>
              </a:spcBef>
              <a:spcAft>
                <a:spcPts val="0"/>
              </a:spcAft>
              <a:buClr>
                <a:srgbClr val="B6D7A8"/>
              </a:buClr>
              <a:buSzPts val="1400"/>
              <a:buChar char="-"/>
            </a:pPr>
            <a:r>
              <a:rPr lang="en">
                <a:solidFill>
                  <a:srgbClr val="B6D7A8"/>
                </a:solidFill>
              </a:rPr>
              <a:t>What is on his mind?</a:t>
            </a:r>
            <a:endParaRPr>
              <a:solidFill>
                <a:srgbClr val="B6D7A8"/>
              </a:solidFill>
            </a:endParaRPr>
          </a:p>
          <a:p>
            <a:pPr indent="-317500" lvl="1" marL="914400" rtl="0" algn="l">
              <a:spcBef>
                <a:spcPts val="0"/>
              </a:spcBef>
              <a:spcAft>
                <a:spcPts val="0"/>
              </a:spcAft>
              <a:buClr>
                <a:srgbClr val="B6D7A8"/>
              </a:buClr>
              <a:buSzPts val="1400"/>
              <a:buChar char="-"/>
            </a:pPr>
            <a:r>
              <a:rPr lang="en">
                <a:solidFill>
                  <a:srgbClr val="B6D7A8"/>
                </a:solidFill>
              </a:rPr>
              <a:t>What will happen next?</a:t>
            </a:r>
            <a:endParaRPr>
              <a:solidFill>
                <a:srgbClr val="B6D7A8"/>
              </a:solidFill>
            </a:endParaRPr>
          </a:p>
          <a:p>
            <a:pPr indent="-317500" lvl="1" marL="914400" rtl="0" algn="l">
              <a:spcBef>
                <a:spcPts val="0"/>
              </a:spcBef>
              <a:spcAft>
                <a:spcPts val="0"/>
              </a:spcAft>
              <a:buClr>
                <a:srgbClr val="B6D7A8"/>
              </a:buClr>
              <a:buSzPts val="1400"/>
              <a:buChar char="-"/>
            </a:pPr>
            <a:r>
              <a:rPr lang="en">
                <a:solidFill>
                  <a:srgbClr val="B6D7A8"/>
                </a:solidFill>
              </a:rPr>
              <a:t>Is there any anomalous behavior?</a:t>
            </a:r>
            <a:endParaRPr>
              <a:solidFill>
                <a:srgbClr val="B6D7A8"/>
              </a:solidFill>
            </a:endParaRPr>
          </a:p>
          <a:p>
            <a:pPr indent="0" lvl="0" marL="1371600" rtl="0" algn="l">
              <a:spcBef>
                <a:spcPts val="1200"/>
              </a:spcBef>
              <a:spcAft>
                <a:spcPts val="1200"/>
              </a:spcAft>
              <a:buNone/>
            </a:pPr>
            <a:r>
              <a:t/>
            </a:r>
            <a:endParaRPr>
              <a:solidFill>
                <a:srgbClr val="B6D7A8"/>
              </a:solidFill>
            </a:endParaRPr>
          </a:p>
        </p:txBody>
      </p:sp>
      <p:pic>
        <p:nvPicPr>
          <p:cNvPr id="251" name="Google Shape;251;p33"/>
          <p:cNvPicPr preferRelativeResize="0"/>
          <p:nvPr/>
        </p:nvPicPr>
        <p:blipFill>
          <a:blip r:embed="rId3">
            <a:alphaModFix/>
          </a:blip>
          <a:stretch>
            <a:fillRect/>
          </a:stretch>
        </p:blipFill>
        <p:spPr>
          <a:xfrm>
            <a:off x="5727698" y="1448375"/>
            <a:ext cx="2815949" cy="32760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Perception is Hard</a:t>
            </a:r>
            <a:endParaRPr/>
          </a:p>
        </p:txBody>
      </p:sp>
      <p:pic>
        <p:nvPicPr>
          <p:cNvPr id="257" name="Google Shape;257;p34"/>
          <p:cNvPicPr preferRelativeResize="0"/>
          <p:nvPr/>
        </p:nvPicPr>
        <p:blipFill>
          <a:blip r:embed="rId3">
            <a:alphaModFix/>
          </a:blip>
          <a:stretch>
            <a:fillRect/>
          </a:stretch>
        </p:blipFill>
        <p:spPr>
          <a:xfrm>
            <a:off x="152400" y="1170125"/>
            <a:ext cx="8839199" cy="349456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Required for Automated Learning Vs Humans</a:t>
            </a:r>
            <a:endParaRPr/>
          </a:p>
        </p:txBody>
      </p:sp>
      <p:sp>
        <p:nvSpPr>
          <p:cNvPr id="263" name="Google Shape;263;p35"/>
          <p:cNvSpPr txBox="1"/>
          <p:nvPr>
            <p:ph idx="1" type="body"/>
          </p:nvPr>
        </p:nvSpPr>
        <p:spPr>
          <a:xfrm>
            <a:off x="311700" y="1152475"/>
            <a:ext cx="8520600" cy="82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A few samples/one shot is adequate in most of the cases for humans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But AI requires large amount of data</a:t>
            </a:r>
            <a:endParaRPr>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Bias</a:t>
            </a:r>
            <a:endParaRPr/>
          </a:p>
        </p:txBody>
      </p:sp>
      <p:sp>
        <p:nvSpPr>
          <p:cNvPr id="269" name="Google Shape;269;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300"/>
              </a:spcBef>
              <a:spcAft>
                <a:spcPts val="0"/>
              </a:spcAft>
              <a:buClr>
                <a:srgbClr val="E3E3E3"/>
              </a:buClr>
              <a:buSzPts val="1600"/>
              <a:buChar char="●"/>
            </a:pPr>
            <a:r>
              <a:rPr lang="en" sz="1600">
                <a:solidFill>
                  <a:srgbClr val="E3E3E3"/>
                </a:solidFill>
                <a:highlight>
                  <a:srgbClr val="131314"/>
                </a:highlight>
              </a:rPr>
              <a:t>Bias: AI systems can be biased, reflecting the biases that are present in the data that they are trained on. This can lead to discriminatory outcomes.</a:t>
            </a:r>
            <a:endParaRPr sz="1600">
              <a:solidFill>
                <a:srgbClr val="E3E3E3"/>
              </a:solidFill>
              <a:highlight>
                <a:srgbClr val="131314"/>
              </a:highlight>
            </a:endParaRPr>
          </a:p>
          <a:p>
            <a:pPr indent="0" lvl="0" marL="0" rtl="0" algn="l">
              <a:spcBef>
                <a:spcPts val="1100"/>
              </a:spcBef>
              <a:spcAft>
                <a:spcPts val="1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300"/>
              </a:spcBef>
              <a:spcAft>
                <a:spcPts val="1100"/>
              </a:spcAft>
              <a:buNone/>
            </a:pPr>
            <a:r>
              <a:rPr lang="en" sz="2822">
                <a:solidFill>
                  <a:srgbClr val="B6D7A8"/>
                </a:solidFill>
                <a:highlight>
                  <a:srgbClr val="131314"/>
                </a:highlight>
              </a:rPr>
              <a:t>Responsible AI [4]</a:t>
            </a:r>
            <a:endParaRPr sz="4022"/>
          </a:p>
        </p:txBody>
      </p:sp>
      <p:sp>
        <p:nvSpPr>
          <p:cNvPr id="275" name="Google Shape;275;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457200" rtl="0" algn="l">
              <a:spcBef>
                <a:spcPts val="300"/>
              </a:spcBef>
              <a:spcAft>
                <a:spcPts val="0"/>
              </a:spcAft>
              <a:buNone/>
            </a:pPr>
            <a:r>
              <a:t/>
            </a:r>
            <a:endParaRPr sz="2422">
              <a:solidFill>
                <a:srgbClr val="B6D7A8"/>
              </a:solidFill>
              <a:highlight>
                <a:srgbClr val="131314"/>
              </a:highlight>
            </a:endParaRPr>
          </a:p>
          <a:p>
            <a:pPr indent="0" lvl="0" marL="457200" rtl="0" algn="l">
              <a:spcBef>
                <a:spcPts val="1100"/>
              </a:spcBef>
              <a:spcAft>
                <a:spcPts val="0"/>
              </a:spcAft>
              <a:buNone/>
            </a:pPr>
            <a:r>
              <a:t/>
            </a:r>
            <a:endParaRPr sz="1600">
              <a:solidFill>
                <a:srgbClr val="E3E3E3"/>
              </a:solidFill>
              <a:highlight>
                <a:srgbClr val="131314"/>
              </a:highlight>
            </a:endParaRPr>
          </a:p>
          <a:p>
            <a:pPr indent="0" lvl="0" marL="0" rtl="0" algn="l">
              <a:spcBef>
                <a:spcPts val="1100"/>
              </a:spcBef>
              <a:spcAft>
                <a:spcPts val="1200"/>
              </a:spcAft>
              <a:buNone/>
            </a:pPr>
            <a:r>
              <a:t/>
            </a:r>
            <a:endParaRPr/>
          </a:p>
        </p:txBody>
      </p:sp>
      <p:cxnSp>
        <p:nvCxnSpPr>
          <p:cNvPr id="276" name="Google Shape;276;p37"/>
          <p:cNvCxnSpPr>
            <a:stCxn id="277" idx="2"/>
            <a:endCxn id="278" idx="0"/>
          </p:cNvCxnSpPr>
          <p:nvPr/>
        </p:nvCxnSpPr>
        <p:spPr>
          <a:xfrm rot="5400000">
            <a:off x="3671700" y="1636775"/>
            <a:ext cx="666900" cy="837000"/>
          </a:xfrm>
          <a:prstGeom prst="bentConnector3">
            <a:avLst>
              <a:gd fmla="val 49993" name="adj1"/>
            </a:avLst>
          </a:prstGeom>
          <a:noFill/>
          <a:ln cap="flat" cmpd="sng" w="19050">
            <a:solidFill>
              <a:srgbClr val="C2C2C2"/>
            </a:solidFill>
            <a:prstDash val="solid"/>
            <a:miter lim="8000"/>
            <a:headEnd len="sm" w="sm" type="none"/>
            <a:tailEnd len="sm" w="sm" type="none"/>
          </a:ln>
        </p:spPr>
      </p:cxnSp>
      <p:cxnSp>
        <p:nvCxnSpPr>
          <p:cNvPr id="279" name="Google Shape;279;p37"/>
          <p:cNvCxnSpPr>
            <a:stCxn id="280" idx="0"/>
            <a:endCxn id="277" idx="2"/>
          </p:cNvCxnSpPr>
          <p:nvPr/>
        </p:nvCxnSpPr>
        <p:spPr>
          <a:xfrm rot="-5400000">
            <a:off x="2501300" y="466375"/>
            <a:ext cx="666900" cy="3177600"/>
          </a:xfrm>
          <a:prstGeom prst="bentConnector3">
            <a:avLst>
              <a:gd fmla="val 49993" name="adj1"/>
            </a:avLst>
          </a:prstGeom>
          <a:noFill/>
          <a:ln cap="flat" cmpd="sng" w="19050">
            <a:solidFill>
              <a:srgbClr val="C2C2C2"/>
            </a:solidFill>
            <a:prstDash val="solid"/>
            <a:miter lim="8000"/>
            <a:headEnd len="sm" w="sm" type="none"/>
            <a:tailEnd len="sm" w="sm" type="none"/>
          </a:ln>
        </p:spPr>
      </p:cxnSp>
      <p:sp>
        <p:nvSpPr>
          <p:cNvPr id="277" name="Google Shape;277;p37"/>
          <p:cNvSpPr txBox="1"/>
          <p:nvPr/>
        </p:nvSpPr>
        <p:spPr>
          <a:xfrm>
            <a:off x="3505200" y="893225"/>
            <a:ext cx="1836900" cy="828600"/>
          </a:xfrm>
          <a:prstGeom prst="rect">
            <a:avLst/>
          </a:prstGeom>
          <a:noFill/>
          <a:ln cap="flat" cmpd="sng" w="1905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rgbClr val="B6D7A8"/>
                </a:solidFill>
                <a:latin typeface="Roboto"/>
                <a:ea typeface="Roboto"/>
                <a:cs typeface="Roboto"/>
                <a:sym typeface="Roboto"/>
              </a:rPr>
              <a:t>Responsible AI</a:t>
            </a:r>
            <a:endParaRPr sz="1700">
              <a:solidFill>
                <a:srgbClr val="B6D7A8"/>
              </a:solidFill>
              <a:latin typeface="Roboto"/>
              <a:ea typeface="Roboto"/>
              <a:cs typeface="Roboto"/>
              <a:sym typeface="Roboto"/>
            </a:endParaRPr>
          </a:p>
        </p:txBody>
      </p:sp>
      <p:sp>
        <p:nvSpPr>
          <p:cNvPr id="280" name="Google Shape;280;p37"/>
          <p:cNvSpPr txBox="1"/>
          <p:nvPr/>
        </p:nvSpPr>
        <p:spPr>
          <a:xfrm>
            <a:off x="476900" y="2388625"/>
            <a:ext cx="1538100" cy="366300"/>
          </a:xfrm>
          <a:prstGeom prst="rect">
            <a:avLst/>
          </a:prstGeom>
          <a:noFill/>
          <a:ln cap="flat" cmpd="sng" w="19050">
            <a:solidFill>
              <a:srgbClr val="A4C2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rgbClr val="A4C2F4"/>
                </a:solidFill>
                <a:latin typeface="Roboto"/>
                <a:ea typeface="Roboto"/>
                <a:cs typeface="Roboto"/>
                <a:sym typeface="Roboto"/>
              </a:rPr>
              <a:t>Fairness</a:t>
            </a:r>
            <a:endParaRPr sz="1700">
              <a:solidFill>
                <a:srgbClr val="A4C2F4"/>
              </a:solidFill>
              <a:latin typeface="Roboto"/>
              <a:ea typeface="Roboto"/>
              <a:cs typeface="Roboto"/>
              <a:sym typeface="Roboto"/>
            </a:endParaRPr>
          </a:p>
        </p:txBody>
      </p:sp>
      <p:sp>
        <p:nvSpPr>
          <p:cNvPr id="278" name="Google Shape;278;p37"/>
          <p:cNvSpPr txBox="1"/>
          <p:nvPr/>
        </p:nvSpPr>
        <p:spPr>
          <a:xfrm>
            <a:off x="2546425" y="2388625"/>
            <a:ext cx="2080500" cy="366300"/>
          </a:xfrm>
          <a:prstGeom prst="rect">
            <a:avLst/>
          </a:prstGeom>
          <a:noFill/>
          <a:ln cap="flat" cmpd="sng" w="19050">
            <a:solidFill>
              <a:srgbClr val="A4C2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A4C2F4"/>
                </a:solidFill>
                <a:latin typeface="Roboto"/>
                <a:ea typeface="Roboto"/>
                <a:cs typeface="Roboto"/>
                <a:sym typeface="Roboto"/>
              </a:rPr>
              <a:t>Explainability</a:t>
            </a:r>
            <a:endParaRPr sz="1800">
              <a:solidFill>
                <a:srgbClr val="A4C2F4"/>
              </a:solidFill>
              <a:latin typeface="Roboto"/>
              <a:ea typeface="Roboto"/>
              <a:cs typeface="Roboto"/>
              <a:sym typeface="Roboto"/>
            </a:endParaRPr>
          </a:p>
        </p:txBody>
      </p:sp>
      <p:sp>
        <p:nvSpPr>
          <p:cNvPr id="281" name="Google Shape;281;p37"/>
          <p:cNvSpPr txBox="1"/>
          <p:nvPr/>
        </p:nvSpPr>
        <p:spPr>
          <a:xfrm>
            <a:off x="4978552" y="2388625"/>
            <a:ext cx="1773600" cy="366300"/>
          </a:xfrm>
          <a:prstGeom prst="rect">
            <a:avLst/>
          </a:prstGeom>
          <a:noFill/>
          <a:ln cap="flat" cmpd="sng" w="19050">
            <a:solidFill>
              <a:srgbClr val="A4C2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A4C2F4"/>
                </a:solidFill>
                <a:latin typeface="Roboto"/>
                <a:ea typeface="Roboto"/>
                <a:cs typeface="Roboto"/>
                <a:sym typeface="Roboto"/>
              </a:rPr>
              <a:t>Privacy</a:t>
            </a:r>
            <a:endParaRPr sz="1800">
              <a:solidFill>
                <a:srgbClr val="A4C2F4"/>
              </a:solidFill>
              <a:latin typeface="Roboto"/>
              <a:ea typeface="Roboto"/>
              <a:cs typeface="Roboto"/>
              <a:sym typeface="Roboto"/>
            </a:endParaRPr>
          </a:p>
        </p:txBody>
      </p:sp>
      <p:sp>
        <p:nvSpPr>
          <p:cNvPr id="282" name="Google Shape;282;p37"/>
          <p:cNvSpPr txBox="1"/>
          <p:nvPr/>
        </p:nvSpPr>
        <p:spPr>
          <a:xfrm>
            <a:off x="7294200" y="2369588"/>
            <a:ext cx="1538100" cy="366300"/>
          </a:xfrm>
          <a:prstGeom prst="rect">
            <a:avLst/>
          </a:prstGeom>
          <a:noFill/>
          <a:ln cap="flat" cmpd="sng" w="19050">
            <a:solidFill>
              <a:srgbClr val="A4C2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A4C2F4"/>
                </a:solidFill>
                <a:latin typeface="Roboto"/>
                <a:ea typeface="Roboto"/>
                <a:cs typeface="Roboto"/>
                <a:sym typeface="Roboto"/>
              </a:rPr>
              <a:t>Security</a:t>
            </a:r>
            <a:endParaRPr sz="1800">
              <a:solidFill>
                <a:srgbClr val="A4C2F4"/>
              </a:solidFill>
              <a:latin typeface="Roboto"/>
              <a:ea typeface="Roboto"/>
              <a:cs typeface="Roboto"/>
              <a:sym typeface="Roboto"/>
            </a:endParaRPr>
          </a:p>
        </p:txBody>
      </p:sp>
      <p:cxnSp>
        <p:nvCxnSpPr>
          <p:cNvPr id="283" name="Google Shape;283;p37"/>
          <p:cNvCxnSpPr>
            <a:stCxn id="282" idx="0"/>
          </p:cNvCxnSpPr>
          <p:nvPr/>
        </p:nvCxnSpPr>
        <p:spPr>
          <a:xfrm flipH="1" rot="5400000">
            <a:off x="6119250" y="425588"/>
            <a:ext cx="314400" cy="3573600"/>
          </a:xfrm>
          <a:prstGeom prst="bentConnector2">
            <a:avLst/>
          </a:prstGeom>
          <a:noFill/>
          <a:ln cap="flat" cmpd="sng" w="19050">
            <a:solidFill>
              <a:srgbClr val="C2C2C2"/>
            </a:solidFill>
            <a:prstDash val="solid"/>
            <a:miter lim="8000"/>
            <a:headEnd len="sm" w="sm" type="none"/>
            <a:tailEnd len="sm" w="sm" type="none"/>
          </a:ln>
        </p:spPr>
      </p:cxnSp>
      <p:cxnSp>
        <p:nvCxnSpPr>
          <p:cNvPr id="284" name="Google Shape;284;p37"/>
          <p:cNvCxnSpPr/>
          <p:nvPr/>
        </p:nvCxnSpPr>
        <p:spPr>
          <a:xfrm>
            <a:off x="4150800" y="2050400"/>
            <a:ext cx="1677300" cy="324000"/>
          </a:xfrm>
          <a:prstGeom prst="bentConnector3">
            <a:avLst>
              <a:gd fmla="val 100955" name="adj1"/>
            </a:avLst>
          </a:prstGeom>
          <a:noFill/>
          <a:ln cap="flat" cmpd="sng" w="19050">
            <a:solidFill>
              <a:srgbClr val="C2C2C2"/>
            </a:solidFill>
            <a:prstDash val="solid"/>
            <a:miter lim="8000"/>
            <a:headEnd len="sm" w="sm" type="none"/>
            <a:tailEnd len="sm" w="sm" type="none"/>
          </a:ln>
        </p:spPr>
      </p:cxnSp>
      <p:sp>
        <p:nvSpPr>
          <p:cNvPr id="285" name="Google Shape;285;p37"/>
          <p:cNvSpPr txBox="1"/>
          <p:nvPr/>
        </p:nvSpPr>
        <p:spPr>
          <a:xfrm>
            <a:off x="178100" y="2838450"/>
            <a:ext cx="2080500" cy="16623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A4C2F4"/>
              </a:buClr>
              <a:buSzPts val="1600"/>
              <a:buChar char="-"/>
            </a:pPr>
            <a:r>
              <a:rPr lang="en" sz="1600">
                <a:solidFill>
                  <a:srgbClr val="A4C2F4"/>
                </a:solidFill>
              </a:rPr>
              <a:t>Systems that are fair and inclusive</a:t>
            </a:r>
            <a:endParaRPr sz="1600">
              <a:solidFill>
                <a:srgbClr val="A4C2F4"/>
              </a:solidFill>
            </a:endParaRPr>
          </a:p>
          <a:p>
            <a:pPr indent="-330200" lvl="0" marL="457200" rtl="0" algn="l">
              <a:spcBef>
                <a:spcPts val="0"/>
              </a:spcBef>
              <a:spcAft>
                <a:spcPts val="0"/>
              </a:spcAft>
              <a:buClr>
                <a:srgbClr val="A4C2F4"/>
              </a:buClr>
              <a:buSzPts val="1600"/>
              <a:buChar char="-"/>
            </a:pPr>
            <a:r>
              <a:rPr lang="en" sz="1600">
                <a:solidFill>
                  <a:srgbClr val="A4C2F4"/>
                </a:solidFill>
              </a:rPr>
              <a:t>Explainability ensures fairness</a:t>
            </a:r>
            <a:endParaRPr sz="1600">
              <a:solidFill>
                <a:srgbClr val="A4C2F4"/>
              </a:solidFill>
            </a:endParaRPr>
          </a:p>
        </p:txBody>
      </p:sp>
      <p:sp>
        <p:nvSpPr>
          <p:cNvPr id="286" name="Google Shape;286;p37"/>
          <p:cNvSpPr txBox="1"/>
          <p:nvPr/>
        </p:nvSpPr>
        <p:spPr>
          <a:xfrm>
            <a:off x="2595350" y="2838450"/>
            <a:ext cx="2080500" cy="1169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A4C2F4"/>
              </a:buClr>
              <a:buSzPts val="1600"/>
              <a:buChar char="-"/>
            </a:pPr>
            <a:r>
              <a:rPr lang="en" sz="1600">
                <a:solidFill>
                  <a:srgbClr val="A4C2F4"/>
                </a:solidFill>
              </a:rPr>
              <a:t>How and why behind predictions</a:t>
            </a:r>
            <a:endParaRPr sz="1600">
              <a:solidFill>
                <a:srgbClr val="A4C2F4"/>
              </a:solidFill>
            </a:endParaRPr>
          </a:p>
          <a:p>
            <a:pPr indent="0" lvl="0" marL="457200" rtl="0" algn="l">
              <a:spcBef>
                <a:spcPts val="0"/>
              </a:spcBef>
              <a:spcAft>
                <a:spcPts val="0"/>
              </a:spcAft>
              <a:buNone/>
            </a:pPr>
            <a:r>
              <a:t/>
            </a:r>
            <a:endParaRPr sz="1600">
              <a:solidFill>
                <a:srgbClr val="A4C2F4"/>
              </a:solidFill>
            </a:endParaRPr>
          </a:p>
        </p:txBody>
      </p:sp>
      <p:sp>
        <p:nvSpPr>
          <p:cNvPr id="287" name="Google Shape;287;p37"/>
          <p:cNvSpPr txBox="1"/>
          <p:nvPr/>
        </p:nvSpPr>
        <p:spPr>
          <a:xfrm>
            <a:off x="5012600" y="2838450"/>
            <a:ext cx="20805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A4C2F4"/>
              </a:buClr>
              <a:buSzPts val="1600"/>
              <a:buChar char="-"/>
            </a:pPr>
            <a:r>
              <a:rPr lang="en" sz="1600">
                <a:solidFill>
                  <a:srgbClr val="A4C2F4"/>
                </a:solidFill>
              </a:rPr>
              <a:t>Sensitive data requires privacy safeguards</a:t>
            </a:r>
            <a:endParaRPr sz="1600">
              <a:solidFill>
                <a:srgbClr val="A4C2F4"/>
              </a:solidFill>
            </a:endParaRPr>
          </a:p>
        </p:txBody>
      </p:sp>
      <p:sp>
        <p:nvSpPr>
          <p:cNvPr id="288" name="Google Shape;288;p37"/>
          <p:cNvSpPr txBox="1"/>
          <p:nvPr/>
        </p:nvSpPr>
        <p:spPr>
          <a:xfrm>
            <a:off x="7023000" y="2754925"/>
            <a:ext cx="2080500" cy="16623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A4C2F4"/>
              </a:buClr>
              <a:buSzPts val="1600"/>
              <a:buChar char="-"/>
            </a:pPr>
            <a:r>
              <a:rPr lang="en" sz="1600">
                <a:solidFill>
                  <a:srgbClr val="A4C2F4"/>
                </a:solidFill>
              </a:rPr>
              <a:t>Identifying potential threats to keep AI systems Safe and Secure</a:t>
            </a:r>
            <a:endParaRPr sz="1600">
              <a:solidFill>
                <a:srgbClr val="A4C2F4"/>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Ethics</a:t>
            </a:r>
            <a:endParaRPr/>
          </a:p>
        </p:txBody>
      </p:sp>
      <p:sp>
        <p:nvSpPr>
          <p:cNvPr id="294" name="Google Shape;294;p38"/>
          <p:cNvSpPr txBox="1"/>
          <p:nvPr>
            <p:ph idx="1" type="body"/>
          </p:nvPr>
        </p:nvSpPr>
        <p:spPr>
          <a:xfrm>
            <a:off x="311700" y="1152475"/>
            <a:ext cx="3140700" cy="915600"/>
          </a:xfrm>
          <a:prstGeom prst="rect">
            <a:avLst/>
          </a:prstGeom>
        </p:spPr>
        <p:txBody>
          <a:bodyPr anchorCtr="0" anchor="t" bIns="91425" lIns="91425" spcFirstLastPara="1" rIns="91425" wrap="square" tIns="91425">
            <a:normAutofit/>
          </a:bodyPr>
          <a:lstStyle/>
          <a:p>
            <a:pPr indent="-330200" lvl="0" marL="457200" rtl="0" algn="l">
              <a:spcBef>
                <a:spcPts val="300"/>
              </a:spcBef>
              <a:spcAft>
                <a:spcPts val="0"/>
              </a:spcAft>
              <a:buClr>
                <a:srgbClr val="E3E3E3"/>
              </a:buClr>
              <a:buSzPts val="1600"/>
              <a:buChar char="●"/>
            </a:pPr>
            <a:r>
              <a:rPr lang="en" sz="1600">
                <a:solidFill>
                  <a:srgbClr val="E3E3E3"/>
                </a:solidFill>
                <a:highlight>
                  <a:srgbClr val="131314"/>
                </a:highlight>
              </a:rPr>
              <a:t>The misuse of AI for malicious purposes.</a:t>
            </a:r>
            <a:endParaRPr/>
          </a:p>
        </p:txBody>
      </p:sp>
      <p:pic>
        <p:nvPicPr>
          <p:cNvPr id="295" name="Google Shape;295;p38"/>
          <p:cNvPicPr preferRelativeResize="0"/>
          <p:nvPr/>
        </p:nvPicPr>
        <p:blipFill>
          <a:blip r:embed="rId3">
            <a:alphaModFix/>
          </a:blip>
          <a:stretch>
            <a:fillRect/>
          </a:stretch>
        </p:blipFill>
        <p:spPr>
          <a:xfrm>
            <a:off x="3649025" y="321725"/>
            <a:ext cx="4015425" cy="3215776"/>
          </a:xfrm>
          <a:prstGeom prst="rect">
            <a:avLst/>
          </a:prstGeom>
          <a:noFill/>
          <a:ln>
            <a:noFill/>
          </a:ln>
        </p:spPr>
      </p:pic>
      <p:sp>
        <p:nvSpPr>
          <p:cNvPr id="296" name="Google Shape;296;p38"/>
          <p:cNvSpPr txBox="1"/>
          <p:nvPr/>
        </p:nvSpPr>
        <p:spPr>
          <a:xfrm>
            <a:off x="311700" y="2571750"/>
            <a:ext cx="30000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rPr>
              <a:t> </a:t>
            </a:r>
            <a:r>
              <a:rPr lang="en" sz="1800">
                <a:solidFill>
                  <a:srgbClr val="D9EAD3"/>
                </a:solidFill>
              </a:rPr>
              <a:t>“Sorry, but I can’t assist with that” is a default response from GPT-4</a:t>
            </a:r>
            <a:endParaRPr>
              <a:solidFill>
                <a:srgbClr val="D9EAD3"/>
              </a:solidFill>
            </a:endParaRPr>
          </a:p>
        </p:txBody>
      </p:sp>
      <p:sp>
        <p:nvSpPr>
          <p:cNvPr id="297" name="Google Shape;297;p38"/>
          <p:cNvSpPr txBox="1"/>
          <p:nvPr/>
        </p:nvSpPr>
        <p:spPr>
          <a:xfrm>
            <a:off x="453000" y="3989925"/>
            <a:ext cx="86910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FF9900"/>
                </a:solidFill>
              </a:rPr>
              <a:t> “</a:t>
            </a:r>
            <a:r>
              <a:rPr lang="en" sz="1700">
                <a:solidFill>
                  <a:srgbClr val="EA9999"/>
                </a:solidFill>
              </a:rPr>
              <a:t>Simply </a:t>
            </a:r>
            <a:r>
              <a:rPr b="1" lang="en" sz="1700">
                <a:solidFill>
                  <a:srgbClr val="EA9999"/>
                </a:solidFill>
              </a:rPr>
              <a:t>translating unsafe inputs to low-resource natural languages</a:t>
            </a:r>
            <a:r>
              <a:rPr lang="en" sz="1700">
                <a:solidFill>
                  <a:srgbClr val="EA9999"/>
                </a:solidFill>
              </a:rPr>
              <a:t> using Google Translate is sufficient to</a:t>
            </a:r>
            <a:r>
              <a:rPr b="1" lang="en" sz="1700">
                <a:solidFill>
                  <a:srgbClr val="EA9999"/>
                </a:solidFill>
              </a:rPr>
              <a:t> bypass safeguards and elicit harmful responses from GPT-4</a:t>
            </a:r>
            <a:r>
              <a:rPr lang="en" sz="1700">
                <a:solidFill>
                  <a:srgbClr val="EA9999"/>
                </a:solidFill>
              </a:rPr>
              <a:t>”</a:t>
            </a:r>
            <a:endParaRPr sz="1300">
              <a:solidFill>
                <a:srgbClr val="EA9999"/>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Disruption of Jobs</a:t>
            </a:r>
            <a:endParaRPr/>
          </a:p>
        </p:txBody>
      </p:sp>
      <p:sp>
        <p:nvSpPr>
          <p:cNvPr id="303" name="Google Shape;303;p39"/>
          <p:cNvSpPr txBox="1"/>
          <p:nvPr>
            <p:ph idx="1" type="body"/>
          </p:nvPr>
        </p:nvSpPr>
        <p:spPr>
          <a:xfrm>
            <a:off x="311700" y="1152475"/>
            <a:ext cx="2600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AI has started generating images, text and many creative jobs are getting replaced. </a:t>
            </a:r>
            <a:endParaRPr>
              <a:solidFill>
                <a:schemeClr val="dk1"/>
              </a:solidFill>
            </a:endParaRPr>
          </a:p>
        </p:txBody>
      </p:sp>
      <p:pic>
        <p:nvPicPr>
          <p:cNvPr id="304" name="Google Shape;304;p39"/>
          <p:cNvPicPr preferRelativeResize="0"/>
          <p:nvPr/>
        </p:nvPicPr>
        <p:blipFill>
          <a:blip r:embed="rId3">
            <a:alphaModFix/>
          </a:blip>
          <a:stretch>
            <a:fillRect/>
          </a:stretch>
        </p:blipFill>
        <p:spPr>
          <a:xfrm>
            <a:off x="3932625" y="704450"/>
            <a:ext cx="4782257" cy="3820975"/>
          </a:xfrm>
          <a:prstGeom prst="rect">
            <a:avLst/>
          </a:prstGeom>
          <a:noFill/>
          <a:ln>
            <a:noFill/>
          </a:ln>
        </p:spPr>
      </p:pic>
      <p:sp>
        <p:nvSpPr>
          <p:cNvPr id="305" name="Google Shape;305;p39"/>
          <p:cNvSpPr txBox="1"/>
          <p:nvPr/>
        </p:nvSpPr>
        <p:spPr>
          <a:xfrm>
            <a:off x="4457850" y="4653550"/>
            <a:ext cx="4159200" cy="3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rPr>
              <a:t>Explains harms experienced by Artists, Published Aug 2023</a:t>
            </a:r>
            <a:endParaRPr sz="11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Researchers are also  looking into </a:t>
            </a:r>
            <a:endParaRPr/>
          </a:p>
        </p:txBody>
      </p:sp>
      <p:sp>
        <p:nvSpPr>
          <p:cNvPr id="311" name="Google Shape;311;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74650" lvl="0" marL="457200" rtl="0" algn="l">
              <a:spcBef>
                <a:spcPts val="300"/>
              </a:spcBef>
              <a:spcAft>
                <a:spcPts val="0"/>
              </a:spcAft>
              <a:buClr>
                <a:srgbClr val="E3E3E3"/>
              </a:buClr>
              <a:buSzPts val="2300"/>
              <a:buChar char="●"/>
            </a:pPr>
            <a:r>
              <a:rPr lang="en" sz="2300">
                <a:solidFill>
                  <a:srgbClr val="E3E3E3"/>
                </a:solidFill>
                <a:highlight>
                  <a:srgbClr val="131314"/>
                </a:highlight>
              </a:rPr>
              <a:t>Developing AI systems</a:t>
            </a:r>
            <a:r>
              <a:rPr lang="en" sz="2300">
                <a:solidFill>
                  <a:srgbClr val="B6D7A8"/>
                </a:solidFill>
                <a:highlight>
                  <a:srgbClr val="131314"/>
                </a:highlight>
              </a:rPr>
              <a:t> that can learn from less data</a:t>
            </a:r>
            <a:endParaRPr sz="2300">
              <a:solidFill>
                <a:srgbClr val="B6D7A8"/>
              </a:solidFill>
              <a:highlight>
                <a:srgbClr val="131314"/>
              </a:highlight>
            </a:endParaRPr>
          </a:p>
          <a:p>
            <a:pPr indent="0" lvl="0" marL="457200" rtl="0" algn="l">
              <a:spcBef>
                <a:spcPts val="1100"/>
              </a:spcBef>
              <a:spcAft>
                <a:spcPts val="0"/>
              </a:spcAft>
              <a:buNone/>
            </a:pPr>
            <a:r>
              <a:t/>
            </a:r>
            <a:endParaRPr sz="2300">
              <a:solidFill>
                <a:srgbClr val="E3E3E3"/>
              </a:solidFill>
              <a:highlight>
                <a:srgbClr val="131314"/>
              </a:highlight>
            </a:endParaRPr>
          </a:p>
          <a:p>
            <a:pPr indent="-374650" lvl="0" marL="457200" rtl="0" algn="l">
              <a:spcBef>
                <a:spcPts val="1100"/>
              </a:spcBef>
              <a:spcAft>
                <a:spcPts val="0"/>
              </a:spcAft>
              <a:buClr>
                <a:srgbClr val="E3E3E3"/>
              </a:buClr>
              <a:buSzPts val="2300"/>
              <a:buChar char="●"/>
            </a:pPr>
            <a:r>
              <a:rPr lang="en" sz="2300">
                <a:solidFill>
                  <a:srgbClr val="E3E3E3"/>
                </a:solidFill>
                <a:highlight>
                  <a:srgbClr val="131314"/>
                </a:highlight>
              </a:rPr>
              <a:t>Developing AI systems </a:t>
            </a:r>
            <a:r>
              <a:rPr lang="en" sz="2300">
                <a:solidFill>
                  <a:srgbClr val="B6D7A8"/>
                </a:solidFill>
                <a:highlight>
                  <a:srgbClr val="131314"/>
                </a:highlight>
              </a:rPr>
              <a:t>that can generalize to new situations</a:t>
            </a:r>
            <a:endParaRPr sz="2300">
              <a:solidFill>
                <a:srgbClr val="E3E3E3"/>
              </a:solidFill>
              <a:highlight>
                <a:srgbClr val="131314"/>
              </a:highlight>
            </a:endParaRPr>
          </a:p>
          <a:p>
            <a:pPr indent="0" lvl="0" marL="457200" rtl="0" algn="l">
              <a:spcBef>
                <a:spcPts val="1100"/>
              </a:spcBef>
              <a:spcAft>
                <a:spcPts val="0"/>
              </a:spcAft>
              <a:buNone/>
            </a:pPr>
            <a:r>
              <a:t/>
            </a:r>
            <a:endParaRPr sz="2300">
              <a:solidFill>
                <a:srgbClr val="E3E3E3"/>
              </a:solidFill>
              <a:highlight>
                <a:srgbClr val="131314"/>
              </a:highlight>
            </a:endParaRPr>
          </a:p>
          <a:p>
            <a:pPr indent="-374650" lvl="0" marL="457200" rtl="0" algn="l">
              <a:spcBef>
                <a:spcPts val="1100"/>
              </a:spcBef>
              <a:spcAft>
                <a:spcPts val="0"/>
              </a:spcAft>
              <a:buClr>
                <a:srgbClr val="E3E3E3"/>
              </a:buClr>
              <a:buSzPts val="2300"/>
              <a:buChar char="●"/>
            </a:pPr>
            <a:r>
              <a:rPr lang="en" sz="2300">
                <a:solidFill>
                  <a:srgbClr val="E3E3E3"/>
                </a:solidFill>
                <a:highlight>
                  <a:srgbClr val="131314"/>
                </a:highlight>
              </a:rPr>
              <a:t>Developing AI systems </a:t>
            </a:r>
            <a:r>
              <a:rPr lang="en" sz="2300">
                <a:solidFill>
                  <a:srgbClr val="B6D7A8"/>
                </a:solidFill>
                <a:highlight>
                  <a:srgbClr val="131314"/>
                </a:highlight>
              </a:rPr>
              <a:t>that can be trusted to make decisions in safety-critical applications</a:t>
            </a:r>
            <a:endParaRPr sz="2300">
              <a:solidFill>
                <a:srgbClr val="B6D7A8"/>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1"/>
          <p:cNvSpPr txBox="1"/>
          <p:nvPr>
            <p:ph type="title"/>
          </p:nvPr>
        </p:nvSpPr>
        <p:spPr>
          <a:xfrm>
            <a:off x="375525" y="2533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Emerging </a:t>
            </a:r>
            <a:r>
              <a:rPr lang="en"/>
              <a:t>Trends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3423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Nunito"/>
                <a:ea typeface="Nunito"/>
                <a:cs typeface="Nunito"/>
                <a:sym typeface="Nunito"/>
              </a:rPr>
              <a:t>About Augsense Lab</a:t>
            </a:r>
            <a:endParaRPr>
              <a:latin typeface="Nunito"/>
              <a:ea typeface="Nunito"/>
              <a:cs typeface="Nunito"/>
              <a:sym typeface="Nunito"/>
            </a:endParaRPr>
          </a:p>
        </p:txBody>
      </p:sp>
      <p:sp>
        <p:nvSpPr>
          <p:cNvPr id="71" name="Google Shape;71;p15"/>
          <p:cNvSpPr txBox="1"/>
          <p:nvPr>
            <p:ph idx="1" type="body"/>
          </p:nvPr>
        </p:nvSpPr>
        <p:spPr>
          <a:xfrm>
            <a:off x="311700" y="1152475"/>
            <a:ext cx="8832300" cy="38046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sz="1500">
                <a:solidFill>
                  <a:schemeClr val="dk1"/>
                </a:solidFill>
                <a:latin typeface="Nunito"/>
                <a:ea typeface="Nunito"/>
                <a:cs typeface="Nunito"/>
                <a:sym typeface="Nunito"/>
              </a:rPr>
              <a:t>Our </a:t>
            </a:r>
            <a:r>
              <a:rPr lang="en" sz="1500">
                <a:solidFill>
                  <a:schemeClr val="dk1"/>
                </a:solidFill>
                <a:latin typeface="Nunito"/>
                <a:ea typeface="Nunito"/>
                <a:cs typeface="Nunito"/>
                <a:sym typeface="Nunito"/>
              </a:rPr>
              <a:t>Research Publications</a:t>
            </a:r>
            <a:endParaRPr sz="527">
              <a:solidFill>
                <a:schemeClr val="dk1"/>
              </a:solidFill>
              <a:latin typeface="Nunito"/>
              <a:ea typeface="Nunito"/>
              <a:cs typeface="Nunito"/>
              <a:sym typeface="Nunito"/>
            </a:endParaRPr>
          </a:p>
          <a:p>
            <a:pPr indent="-323850" lvl="0" marL="457200" rtl="0" algn="l">
              <a:lnSpc>
                <a:spcPct val="95000"/>
              </a:lnSpc>
              <a:spcBef>
                <a:spcPts val="1200"/>
              </a:spcBef>
              <a:spcAft>
                <a:spcPts val="0"/>
              </a:spcAft>
              <a:buClr>
                <a:schemeClr val="dk1"/>
              </a:buClr>
              <a:buSzPts val="1500"/>
              <a:buFont typeface="Nunito"/>
              <a:buChar char="-"/>
            </a:pPr>
            <a:r>
              <a:rPr lang="en" sz="1500">
                <a:solidFill>
                  <a:schemeClr val="dk1"/>
                </a:solidFill>
                <a:latin typeface="Nunito"/>
                <a:ea typeface="Nunito"/>
                <a:cs typeface="Nunito"/>
                <a:sym typeface="Nunito"/>
              </a:rPr>
              <a:t>Divya S. Vidyadharan, Aaron Xavier, Blossom Treesa Bastian, Ajay Ragh, Naveen Chittilapilly, (2021).</a:t>
            </a:r>
            <a:r>
              <a:rPr b="1" lang="en" sz="1500">
                <a:solidFill>
                  <a:schemeClr val="dk1"/>
                </a:solidFill>
                <a:latin typeface="Nunito"/>
                <a:ea typeface="Nunito"/>
                <a:cs typeface="Nunito"/>
                <a:sym typeface="Nunito"/>
              </a:rPr>
              <a:t> </a:t>
            </a:r>
            <a:r>
              <a:rPr b="1" lang="en" sz="1500">
                <a:solidFill>
                  <a:srgbClr val="D9EAD3"/>
                </a:solidFill>
                <a:latin typeface="Nunito"/>
                <a:ea typeface="Nunito"/>
                <a:cs typeface="Nunito"/>
                <a:sym typeface="Nunito"/>
              </a:rPr>
              <a:t>Precipitation Nowcasting using Data-driven Reduced-order Model.</a:t>
            </a:r>
            <a:r>
              <a:rPr lang="en" sz="1500">
                <a:solidFill>
                  <a:srgbClr val="D9EAD3"/>
                </a:solidFill>
                <a:latin typeface="Nunito"/>
                <a:ea typeface="Nunito"/>
                <a:cs typeface="Nunito"/>
                <a:sym typeface="Nunito"/>
              </a:rPr>
              <a:t> </a:t>
            </a:r>
            <a:r>
              <a:rPr lang="en" sz="1500">
                <a:solidFill>
                  <a:schemeClr val="dk1"/>
                </a:solidFill>
                <a:latin typeface="Nunito"/>
                <a:ea typeface="Nunito"/>
                <a:cs typeface="Nunito"/>
                <a:sym typeface="Nunito"/>
              </a:rPr>
              <a:t>TechRxiv. Preprint. https://doi.org/10.36227/techrxiv.14540343.v1 (Pre-print)</a:t>
            </a:r>
            <a:endParaRPr sz="1500">
              <a:solidFill>
                <a:schemeClr val="dk1"/>
              </a:solidFill>
              <a:latin typeface="Nunito"/>
              <a:ea typeface="Nunito"/>
              <a:cs typeface="Nunito"/>
              <a:sym typeface="Nunito"/>
            </a:endParaRPr>
          </a:p>
          <a:p>
            <a:pPr indent="0" lvl="0" marL="457200" rtl="0" algn="l">
              <a:lnSpc>
                <a:spcPct val="95000"/>
              </a:lnSpc>
              <a:spcBef>
                <a:spcPts val="1200"/>
              </a:spcBef>
              <a:spcAft>
                <a:spcPts val="0"/>
              </a:spcAft>
              <a:buNone/>
            </a:pPr>
            <a:r>
              <a:t/>
            </a:r>
            <a:endParaRPr sz="1500">
              <a:solidFill>
                <a:schemeClr val="dk1"/>
              </a:solidFill>
              <a:latin typeface="Nunito"/>
              <a:ea typeface="Nunito"/>
              <a:cs typeface="Nunito"/>
              <a:sym typeface="Nunito"/>
            </a:endParaRPr>
          </a:p>
          <a:p>
            <a:pPr indent="-323850" lvl="0" marL="457200" rtl="0" algn="l">
              <a:lnSpc>
                <a:spcPct val="95000"/>
              </a:lnSpc>
              <a:spcBef>
                <a:spcPts val="1200"/>
              </a:spcBef>
              <a:spcAft>
                <a:spcPts val="0"/>
              </a:spcAft>
              <a:buClr>
                <a:schemeClr val="dk1"/>
              </a:buClr>
              <a:buSzPts val="1500"/>
              <a:buFont typeface="Nunito"/>
              <a:buChar char="-"/>
            </a:pPr>
            <a:r>
              <a:rPr lang="en" sz="1500">
                <a:solidFill>
                  <a:schemeClr val="dk1"/>
                </a:solidFill>
                <a:latin typeface="Nunito"/>
                <a:ea typeface="Nunito"/>
                <a:cs typeface="Nunito"/>
                <a:sym typeface="Nunito"/>
              </a:rPr>
              <a:t>Bastian, B.T., Meena, V., Vidyadharan, D.S., Ragh, A., Joseph, N.P., Xavier, A. and Chittilapilly, N.F., 2021, July. </a:t>
            </a:r>
            <a:r>
              <a:rPr b="1" lang="en" sz="1500">
                <a:solidFill>
                  <a:srgbClr val="D9EAD3"/>
                </a:solidFill>
                <a:latin typeface="Nunito"/>
                <a:ea typeface="Nunito"/>
                <a:cs typeface="Nunito"/>
                <a:sym typeface="Nunito"/>
              </a:rPr>
              <a:t>Radio-Zenith Interferometry-Based Reconstruction of Refractivity Profile Using Signals from LEO Constellation.</a:t>
            </a:r>
            <a:r>
              <a:rPr lang="en" sz="1500">
                <a:solidFill>
                  <a:srgbClr val="D9EAD3"/>
                </a:solidFill>
                <a:latin typeface="Nunito"/>
                <a:ea typeface="Nunito"/>
                <a:cs typeface="Nunito"/>
                <a:sym typeface="Nunito"/>
              </a:rPr>
              <a:t> </a:t>
            </a:r>
            <a:r>
              <a:rPr lang="en" sz="1500">
                <a:solidFill>
                  <a:schemeClr val="dk1"/>
                </a:solidFill>
                <a:latin typeface="Nunito"/>
                <a:ea typeface="Nunito"/>
                <a:cs typeface="Nunito"/>
                <a:sym typeface="Nunito"/>
              </a:rPr>
              <a:t>In 2021 IEEE International Geoscience and Remote Sensing Symposium IGARSS (pp. 7103-7106).</a:t>
            </a:r>
            <a:endParaRPr sz="1500">
              <a:solidFill>
                <a:schemeClr val="dk1"/>
              </a:solidFill>
              <a:latin typeface="Nunito"/>
              <a:ea typeface="Nunito"/>
              <a:cs typeface="Nunito"/>
              <a:sym typeface="Nunito"/>
            </a:endParaRPr>
          </a:p>
          <a:p>
            <a:pPr indent="0" lvl="0" marL="457200" rtl="0" algn="l">
              <a:lnSpc>
                <a:spcPct val="95000"/>
              </a:lnSpc>
              <a:spcBef>
                <a:spcPts val="1200"/>
              </a:spcBef>
              <a:spcAft>
                <a:spcPts val="0"/>
              </a:spcAft>
              <a:buNone/>
            </a:pPr>
            <a:r>
              <a:t/>
            </a:r>
            <a:endParaRPr sz="1500">
              <a:solidFill>
                <a:schemeClr val="dk1"/>
              </a:solidFill>
              <a:latin typeface="Nunito"/>
              <a:ea typeface="Nunito"/>
              <a:cs typeface="Nunito"/>
              <a:sym typeface="Nunito"/>
            </a:endParaRPr>
          </a:p>
          <a:p>
            <a:pPr indent="0" lvl="0" marL="457200" rtl="0" algn="l">
              <a:lnSpc>
                <a:spcPct val="95000"/>
              </a:lnSpc>
              <a:spcBef>
                <a:spcPts val="1200"/>
              </a:spcBef>
              <a:spcAft>
                <a:spcPts val="0"/>
              </a:spcAft>
              <a:buNone/>
            </a:pPr>
            <a:r>
              <a:t/>
            </a:r>
            <a:endParaRPr sz="1500">
              <a:solidFill>
                <a:schemeClr val="dk1"/>
              </a:solidFill>
              <a:latin typeface="Nunito"/>
              <a:ea typeface="Nunito"/>
              <a:cs typeface="Nunito"/>
              <a:sym typeface="Nunito"/>
            </a:endParaRPr>
          </a:p>
          <a:p>
            <a:pPr indent="0" lvl="0" marL="457200" rtl="0" algn="l">
              <a:lnSpc>
                <a:spcPct val="95000"/>
              </a:lnSpc>
              <a:spcBef>
                <a:spcPts val="1200"/>
              </a:spcBef>
              <a:spcAft>
                <a:spcPts val="1200"/>
              </a:spcAft>
              <a:buNone/>
            </a:pPr>
            <a:r>
              <a:t/>
            </a:r>
            <a:endParaRPr sz="1500">
              <a:solidFill>
                <a:schemeClr val="dk1"/>
              </a:solidFill>
              <a:latin typeface="Nunito"/>
              <a:ea typeface="Nunito"/>
              <a:cs typeface="Nunito"/>
              <a:sym typeface="Nunito"/>
            </a:endParaRPr>
          </a:p>
        </p:txBody>
      </p:sp>
      <p:sp>
        <p:nvSpPr>
          <p:cNvPr id="72" name="Google Shape;72;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73" name="Google Shape;73;p15"/>
          <p:cNvPicPr preferRelativeResize="0"/>
          <p:nvPr/>
        </p:nvPicPr>
        <p:blipFill>
          <a:blip r:embed="rId3">
            <a:alphaModFix/>
          </a:blip>
          <a:stretch>
            <a:fillRect/>
          </a:stretch>
        </p:blipFill>
        <p:spPr>
          <a:xfrm>
            <a:off x="6442875" y="33900"/>
            <a:ext cx="2638425" cy="6381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pic>
        <p:nvPicPr>
          <p:cNvPr id="321" name="Google Shape;321;p42"/>
          <p:cNvPicPr preferRelativeResize="0"/>
          <p:nvPr/>
        </p:nvPicPr>
        <p:blipFill>
          <a:blip r:embed="rId3">
            <a:alphaModFix/>
          </a:blip>
          <a:stretch>
            <a:fillRect/>
          </a:stretch>
        </p:blipFill>
        <p:spPr>
          <a:xfrm>
            <a:off x="2165025" y="255725"/>
            <a:ext cx="5203101" cy="47861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3"/>
          <p:cNvSpPr txBox="1"/>
          <p:nvPr>
            <p:ph type="title"/>
          </p:nvPr>
        </p:nvSpPr>
        <p:spPr>
          <a:xfrm>
            <a:off x="237950" y="1999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Recently</a:t>
            </a:r>
            <a:r>
              <a:rPr lang="en"/>
              <a:t> we got a revolutionary AI Tool…</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4"/>
          <p:cNvSpPr txBox="1"/>
          <p:nvPr>
            <p:ph type="title"/>
          </p:nvPr>
        </p:nvSpPr>
        <p:spPr>
          <a:xfrm>
            <a:off x="311700" y="1999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Generative AI</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5"/>
          <p:cNvSpPr txBox="1"/>
          <p:nvPr>
            <p:ph type="title"/>
          </p:nvPr>
        </p:nvSpPr>
        <p:spPr>
          <a:xfrm>
            <a:off x="311700" y="445025"/>
            <a:ext cx="43767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020"/>
              <a:t>AI as a Collection of Tools [2]</a:t>
            </a:r>
            <a:endParaRPr sz="2020"/>
          </a:p>
        </p:txBody>
      </p:sp>
      <p:sp>
        <p:nvSpPr>
          <p:cNvPr id="337" name="Google Shape;337;p45"/>
          <p:cNvSpPr/>
          <p:nvPr/>
        </p:nvSpPr>
        <p:spPr>
          <a:xfrm>
            <a:off x="3037875" y="211775"/>
            <a:ext cx="5161500" cy="4797000"/>
          </a:xfrm>
          <a:prstGeom prst="ellipse">
            <a:avLst/>
          </a:prstGeom>
          <a:solidFill>
            <a:srgbClr val="CFE2F3"/>
          </a:solidFill>
          <a:ln cap="flat" cmpd="sng" w="9525">
            <a:solidFill>
              <a:schemeClr val="dk2"/>
            </a:solidFill>
            <a:prstDash val="solid"/>
            <a:round/>
            <a:headEnd len="sm" w="sm" type="none"/>
            <a:tailEnd len="sm" w="sm" type="none"/>
          </a:ln>
          <a:effectLst>
            <a:outerShdw blurRad="57150" rotWithShape="0" algn="bl" dir="5400000" dist="19050">
              <a:srgbClr val="1155CC">
                <a:alpha val="0"/>
              </a:srgbClr>
            </a:outerShdw>
            <a:reflection blurRad="0" dir="5400000" dist="38100" endA="0" endPos="25000" fadeDir="5400012" kx="0" rotWithShape="0" algn="bl" stA="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8" name="Google Shape;338;p45"/>
          <p:cNvSpPr/>
          <p:nvPr/>
        </p:nvSpPr>
        <p:spPr>
          <a:xfrm>
            <a:off x="5943000" y="4190550"/>
            <a:ext cx="611100" cy="615600"/>
          </a:xfrm>
          <a:prstGeom prst="ellipse">
            <a:avLst/>
          </a:prstGeom>
          <a:solidFill>
            <a:srgbClr val="93C47D"/>
          </a:solidFill>
          <a:ln cap="flat" cmpd="sng" w="9525">
            <a:solidFill>
              <a:schemeClr val="dk2"/>
            </a:solidFill>
            <a:prstDash val="solid"/>
            <a:round/>
            <a:headEnd len="sm" w="sm" type="none"/>
            <a:tailEnd len="sm" w="sm" type="none"/>
          </a:ln>
          <a:effectLst>
            <a:reflection blurRad="0" dir="5400000" dist="38100" endA="0" endPos="25000" fadeDir="5400012" kx="0" rotWithShape="0" algn="bl" stA="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300"/>
          </a:p>
        </p:txBody>
      </p:sp>
      <p:sp>
        <p:nvSpPr>
          <p:cNvPr id="339" name="Google Shape;339;p45"/>
          <p:cNvSpPr/>
          <p:nvPr/>
        </p:nvSpPr>
        <p:spPr>
          <a:xfrm>
            <a:off x="5992650" y="1260550"/>
            <a:ext cx="1167300" cy="1185600"/>
          </a:xfrm>
          <a:prstGeom prst="ellipse">
            <a:avLst/>
          </a:prstGeom>
          <a:solidFill>
            <a:srgbClr val="CC0000"/>
          </a:solidFill>
          <a:ln cap="flat" cmpd="sng" w="9525">
            <a:solidFill>
              <a:schemeClr val="dk2"/>
            </a:solidFill>
            <a:prstDash val="solid"/>
            <a:round/>
            <a:headEnd len="sm" w="sm" type="none"/>
            <a:tailEnd len="sm" w="sm" type="none"/>
          </a:ln>
          <a:effectLst>
            <a:outerShdw blurRad="57150" rotWithShape="0" algn="bl" dir="5400000" dist="19050">
              <a:srgbClr val="1155CC">
                <a:alpha val="0"/>
              </a:srgbClr>
            </a:outerShdw>
            <a:reflection blurRad="0" dir="5400000" dist="38100" endA="0" endPos="25000" fadeDir="5400012" kx="0" rotWithShape="0" algn="bl" stA="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0" name="Google Shape;340;p45"/>
          <p:cNvSpPr/>
          <p:nvPr/>
        </p:nvSpPr>
        <p:spPr>
          <a:xfrm>
            <a:off x="3728400" y="1142150"/>
            <a:ext cx="1687200" cy="1631400"/>
          </a:xfrm>
          <a:prstGeom prst="ellipse">
            <a:avLst/>
          </a:prstGeom>
          <a:solidFill>
            <a:srgbClr val="1C4587"/>
          </a:solidFill>
          <a:ln cap="flat" cmpd="sng" w="9525">
            <a:solidFill>
              <a:schemeClr val="dk2"/>
            </a:solidFill>
            <a:prstDash val="solid"/>
            <a:round/>
            <a:headEnd len="sm" w="sm" type="none"/>
            <a:tailEnd len="sm" w="sm" type="none"/>
          </a:ln>
          <a:effectLst>
            <a:outerShdw blurRad="57150" rotWithShape="0" algn="bl" dir="5400000" dist="19050">
              <a:srgbClr val="1155CC">
                <a:alpha val="0"/>
              </a:srgbClr>
            </a:outerShdw>
            <a:reflection blurRad="0" dir="5400000" dist="38100" endA="0" endPos="25000" fadeDir="5400012" kx="0" rotWithShape="0" algn="bl" stA="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300"/>
          </a:p>
        </p:txBody>
      </p:sp>
      <p:sp>
        <p:nvSpPr>
          <p:cNvPr id="341" name="Google Shape;341;p45"/>
          <p:cNvSpPr txBox="1"/>
          <p:nvPr/>
        </p:nvSpPr>
        <p:spPr>
          <a:xfrm>
            <a:off x="4572000" y="4324750"/>
            <a:ext cx="137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Unsupervised</a:t>
            </a:r>
            <a:endParaRPr/>
          </a:p>
          <a:p>
            <a:pPr indent="0" lvl="0" marL="0" rtl="0" algn="l">
              <a:spcBef>
                <a:spcPts val="0"/>
              </a:spcBef>
              <a:spcAft>
                <a:spcPts val="0"/>
              </a:spcAft>
              <a:buNone/>
            </a:pPr>
            <a:r>
              <a:rPr lang="en"/>
              <a:t>Learning</a:t>
            </a:r>
            <a:endParaRPr/>
          </a:p>
        </p:txBody>
      </p:sp>
      <p:sp>
        <p:nvSpPr>
          <p:cNvPr id="342" name="Google Shape;342;p45"/>
          <p:cNvSpPr txBox="1"/>
          <p:nvPr/>
        </p:nvSpPr>
        <p:spPr>
          <a:xfrm>
            <a:off x="3728400" y="2773550"/>
            <a:ext cx="137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Supervised</a:t>
            </a:r>
            <a:endParaRPr/>
          </a:p>
          <a:p>
            <a:pPr indent="0" lvl="0" marL="0" rtl="0" algn="l">
              <a:spcBef>
                <a:spcPts val="0"/>
              </a:spcBef>
              <a:spcAft>
                <a:spcPts val="0"/>
              </a:spcAft>
              <a:buNone/>
            </a:pPr>
            <a:r>
              <a:rPr lang="en"/>
              <a:t>Learning</a:t>
            </a:r>
            <a:endParaRPr/>
          </a:p>
        </p:txBody>
      </p:sp>
      <p:sp>
        <p:nvSpPr>
          <p:cNvPr id="343" name="Google Shape;343;p45"/>
          <p:cNvSpPr/>
          <p:nvPr/>
        </p:nvSpPr>
        <p:spPr>
          <a:xfrm>
            <a:off x="7159950" y="3348950"/>
            <a:ext cx="435000" cy="405900"/>
          </a:xfrm>
          <a:prstGeom prst="ellipse">
            <a:avLst/>
          </a:prstGeom>
          <a:solidFill>
            <a:srgbClr val="D5A6BD"/>
          </a:solidFill>
          <a:ln cap="flat" cmpd="sng" w="9525">
            <a:solidFill>
              <a:schemeClr val="dk2"/>
            </a:solidFill>
            <a:prstDash val="solid"/>
            <a:round/>
            <a:headEnd len="sm" w="sm" type="none"/>
            <a:tailEnd len="sm" w="sm" type="none"/>
          </a:ln>
          <a:effectLst>
            <a:reflection blurRad="0" dir="5400000" dist="38100" endA="0" endPos="25000" fadeDir="5400012" kx="0" rotWithShape="0" algn="bl" stA="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300"/>
          </a:p>
        </p:txBody>
      </p:sp>
      <p:sp>
        <p:nvSpPr>
          <p:cNvPr id="344" name="Google Shape;344;p45"/>
          <p:cNvSpPr txBox="1"/>
          <p:nvPr/>
        </p:nvSpPr>
        <p:spPr>
          <a:xfrm>
            <a:off x="6488150" y="3709150"/>
            <a:ext cx="137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Reinforcement Learning</a:t>
            </a:r>
            <a:endParaRPr/>
          </a:p>
        </p:txBody>
      </p:sp>
      <p:sp>
        <p:nvSpPr>
          <p:cNvPr id="345" name="Google Shape;345;p45"/>
          <p:cNvSpPr txBox="1"/>
          <p:nvPr/>
        </p:nvSpPr>
        <p:spPr>
          <a:xfrm>
            <a:off x="6111600" y="2446150"/>
            <a:ext cx="1371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rgbClr val="CC0000"/>
                </a:solidFill>
              </a:rPr>
              <a:t>Generative AI</a:t>
            </a:r>
            <a:endParaRPr b="1">
              <a:solidFill>
                <a:srgbClr val="CC0000"/>
              </a:solidFill>
            </a:endParaRPr>
          </a:p>
          <a:p>
            <a:pPr indent="0" lvl="0" marL="0" rtl="0" algn="l">
              <a:spcBef>
                <a:spcPts val="0"/>
              </a:spcBef>
              <a:spcAft>
                <a:spcPts val="0"/>
              </a:spcAft>
              <a:buNone/>
            </a:pPr>
            <a:r>
              <a:t/>
            </a:r>
            <a:endParaRPr/>
          </a:p>
        </p:txBody>
      </p:sp>
      <p:sp>
        <p:nvSpPr>
          <p:cNvPr id="346" name="Google Shape;346;p45"/>
          <p:cNvSpPr txBox="1"/>
          <p:nvPr/>
        </p:nvSpPr>
        <p:spPr>
          <a:xfrm>
            <a:off x="457200" y="1993900"/>
            <a:ext cx="2575200" cy="252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rgbClr val="D9EAD3"/>
                </a:solidFill>
              </a:rPr>
              <a:t>Generative AI:</a:t>
            </a:r>
            <a:r>
              <a:rPr lang="en" sz="1800">
                <a:solidFill>
                  <a:schemeClr val="dk1"/>
                </a:solidFill>
              </a:rPr>
              <a:t> </a:t>
            </a:r>
            <a:endParaRPr sz="1800">
              <a:solidFill>
                <a:schemeClr val="dk1"/>
              </a:solidFill>
            </a:endParaRPr>
          </a:p>
          <a:p>
            <a:pPr indent="0" lvl="0" marL="0" rtl="0" algn="l">
              <a:lnSpc>
                <a:spcPct val="115000"/>
              </a:lnSpc>
              <a:spcBef>
                <a:spcPts val="1200"/>
              </a:spcBef>
              <a:spcAft>
                <a:spcPts val="1200"/>
              </a:spcAft>
              <a:buNone/>
            </a:pPr>
            <a:r>
              <a:rPr lang="en" sz="1800">
                <a:solidFill>
                  <a:srgbClr val="D9EAD3"/>
                </a:solidFill>
              </a:rPr>
              <a:t>Large Language Models trained on enormous amount of data (more than trillion words) → ChatGPT, BARD</a:t>
            </a:r>
            <a:endParaRPr sz="1800">
              <a:solidFill>
                <a:srgbClr val="D9EAD3"/>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Generative AI Revolutionized AI Development Cycle</a:t>
            </a:r>
            <a:endParaRPr/>
          </a:p>
        </p:txBody>
      </p:sp>
      <p:sp>
        <p:nvSpPr>
          <p:cNvPr id="352" name="Google Shape;352;p46"/>
          <p:cNvSpPr txBox="1"/>
          <p:nvPr>
            <p:ph idx="1" type="body"/>
          </p:nvPr>
        </p:nvSpPr>
        <p:spPr>
          <a:xfrm>
            <a:off x="37950" y="13439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353" name="Google Shape;353;p46"/>
          <p:cNvSpPr/>
          <p:nvPr/>
        </p:nvSpPr>
        <p:spPr>
          <a:xfrm>
            <a:off x="703225" y="2245475"/>
            <a:ext cx="1997100" cy="11034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Get Labelled Data</a:t>
            </a:r>
            <a:endParaRPr/>
          </a:p>
        </p:txBody>
      </p:sp>
      <p:sp>
        <p:nvSpPr>
          <p:cNvPr id="354" name="Google Shape;354;p46"/>
          <p:cNvSpPr/>
          <p:nvPr/>
        </p:nvSpPr>
        <p:spPr>
          <a:xfrm>
            <a:off x="3299700" y="2245475"/>
            <a:ext cx="1997100" cy="11034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Train the Model</a:t>
            </a:r>
            <a:endParaRPr/>
          </a:p>
        </p:txBody>
      </p:sp>
      <p:sp>
        <p:nvSpPr>
          <p:cNvPr id="355" name="Google Shape;355;p46"/>
          <p:cNvSpPr/>
          <p:nvPr/>
        </p:nvSpPr>
        <p:spPr>
          <a:xfrm>
            <a:off x="6093500" y="2245475"/>
            <a:ext cx="1997100" cy="1103400"/>
          </a:xfrm>
          <a:prstGeom prst="rect">
            <a:avLst/>
          </a:prstGeom>
          <a:solidFill>
            <a:srgbClr val="D5A6B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Deploy</a:t>
            </a:r>
            <a:r>
              <a:rPr lang="en"/>
              <a:t> the Model</a:t>
            </a:r>
            <a:endParaRPr/>
          </a:p>
        </p:txBody>
      </p:sp>
      <p:sp>
        <p:nvSpPr>
          <p:cNvPr id="356" name="Google Shape;356;p46"/>
          <p:cNvSpPr/>
          <p:nvPr/>
        </p:nvSpPr>
        <p:spPr>
          <a:xfrm>
            <a:off x="2773400" y="2710575"/>
            <a:ext cx="431700" cy="209700"/>
          </a:xfrm>
          <a:prstGeom prst="rightArrow">
            <a:avLst>
              <a:gd fmla="val 50000" name="adj1"/>
              <a:gd fmla="val 50000" name="adj2"/>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u="sng"/>
          </a:p>
        </p:txBody>
      </p:sp>
      <p:sp>
        <p:nvSpPr>
          <p:cNvPr id="357" name="Google Shape;357;p46"/>
          <p:cNvSpPr/>
          <p:nvPr/>
        </p:nvSpPr>
        <p:spPr>
          <a:xfrm>
            <a:off x="5479300" y="2692325"/>
            <a:ext cx="431700" cy="209700"/>
          </a:xfrm>
          <a:prstGeom prst="rightArrow">
            <a:avLst>
              <a:gd fmla="val 50000" name="adj1"/>
              <a:gd fmla="val 50000" name="adj2"/>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u="sng"/>
          </a:p>
        </p:txBody>
      </p:sp>
      <p:sp>
        <p:nvSpPr>
          <p:cNvPr id="358" name="Google Shape;358;p46"/>
          <p:cNvSpPr txBox="1"/>
          <p:nvPr/>
        </p:nvSpPr>
        <p:spPr>
          <a:xfrm>
            <a:off x="1159225" y="3522225"/>
            <a:ext cx="1221900" cy="51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6D7A8"/>
                </a:solidFill>
              </a:rPr>
              <a:t>1 Month</a:t>
            </a:r>
            <a:endParaRPr>
              <a:solidFill>
                <a:srgbClr val="B6D7A8"/>
              </a:solidFill>
            </a:endParaRPr>
          </a:p>
        </p:txBody>
      </p:sp>
      <p:sp>
        <p:nvSpPr>
          <p:cNvPr id="359" name="Google Shape;359;p46"/>
          <p:cNvSpPr txBox="1"/>
          <p:nvPr/>
        </p:nvSpPr>
        <p:spPr>
          <a:xfrm>
            <a:off x="3801325" y="3522225"/>
            <a:ext cx="1221900" cy="51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9DAF8"/>
                </a:solidFill>
              </a:rPr>
              <a:t>2-3</a:t>
            </a:r>
            <a:r>
              <a:rPr lang="en">
                <a:solidFill>
                  <a:srgbClr val="C9DAF8"/>
                </a:solidFill>
              </a:rPr>
              <a:t> Months</a:t>
            </a:r>
            <a:endParaRPr>
              <a:solidFill>
                <a:srgbClr val="C9DAF8"/>
              </a:solidFill>
            </a:endParaRPr>
          </a:p>
        </p:txBody>
      </p:sp>
      <p:sp>
        <p:nvSpPr>
          <p:cNvPr id="360" name="Google Shape;360;p46"/>
          <p:cNvSpPr txBox="1"/>
          <p:nvPr/>
        </p:nvSpPr>
        <p:spPr>
          <a:xfrm>
            <a:off x="6917600" y="3471375"/>
            <a:ext cx="1221900" cy="51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AD1DC"/>
                </a:solidFill>
              </a:rPr>
              <a:t>3</a:t>
            </a:r>
            <a:r>
              <a:rPr lang="en">
                <a:solidFill>
                  <a:srgbClr val="EAD1DC"/>
                </a:solidFill>
              </a:rPr>
              <a:t> Months</a:t>
            </a:r>
            <a:endParaRPr>
              <a:solidFill>
                <a:srgbClr val="EAD1DC"/>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Generative AI Revolutionized AI Development Cycle …</a:t>
            </a:r>
            <a:endParaRPr/>
          </a:p>
        </p:txBody>
      </p:sp>
      <p:sp>
        <p:nvSpPr>
          <p:cNvPr id="366" name="Google Shape;366;p47"/>
          <p:cNvSpPr txBox="1"/>
          <p:nvPr>
            <p:ph idx="1" type="body"/>
          </p:nvPr>
        </p:nvSpPr>
        <p:spPr>
          <a:xfrm>
            <a:off x="311700" y="1435125"/>
            <a:ext cx="3601800" cy="673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rPr>
              <a:t>AI Deployment now becomes</a:t>
            </a:r>
            <a:endParaRPr>
              <a:solidFill>
                <a:schemeClr val="dk1"/>
              </a:solidFill>
            </a:endParaRPr>
          </a:p>
        </p:txBody>
      </p:sp>
      <p:sp>
        <p:nvSpPr>
          <p:cNvPr id="367" name="Google Shape;367;p47"/>
          <p:cNvSpPr/>
          <p:nvPr/>
        </p:nvSpPr>
        <p:spPr>
          <a:xfrm>
            <a:off x="1721175" y="2263725"/>
            <a:ext cx="1997100" cy="11034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Specify Prompt</a:t>
            </a:r>
            <a:endParaRPr/>
          </a:p>
        </p:txBody>
      </p:sp>
      <p:sp>
        <p:nvSpPr>
          <p:cNvPr id="368" name="Google Shape;368;p47"/>
          <p:cNvSpPr/>
          <p:nvPr/>
        </p:nvSpPr>
        <p:spPr>
          <a:xfrm>
            <a:off x="3764000" y="2710575"/>
            <a:ext cx="431700" cy="209700"/>
          </a:xfrm>
          <a:prstGeom prst="rightArrow">
            <a:avLst>
              <a:gd fmla="val 50000" name="adj1"/>
              <a:gd fmla="val 50000" name="adj2"/>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u="sng"/>
          </a:p>
        </p:txBody>
      </p:sp>
      <p:sp>
        <p:nvSpPr>
          <p:cNvPr id="369" name="Google Shape;369;p47"/>
          <p:cNvSpPr/>
          <p:nvPr/>
        </p:nvSpPr>
        <p:spPr>
          <a:xfrm>
            <a:off x="4241425" y="2263725"/>
            <a:ext cx="1997100" cy="1103400"/>
          </a:xfrm>
          <a:prstGeom prst="rect">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Deploy Model</a:t>
            </a:r>
            <a:endParaRPr/>
          </a:p>
        </p:txBody>
      </p:sp>
      <p:sp>
        <p:nvSpPr>
          <p:cNvPr id="370" name="Google Shape;370;p47"/>
          <p:cNvSpPr txBox="1"/>
          <p:nvPr/>
        </p:nvSpPr>
        <p:spPr>
          <a:xfrm>
            <a:off x="2149825" y="3522225"/>
            <a:ext cx="1431900" cy="51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6D7A8"/>
                </a:solidFill>
              </a:rPr>
              <a:t>Minutes/Hours</a:t>
            </a:r>
            <a:endParaRPr>
              <a:solidFill>
                <a:srgbClr val="B6D7A8"/>
              </a:solidFill>
            </a:endParaRPr>
          </a:p>
        </p:txBody>
      </p:sp>
      <p:sp>
        <p:nvSpPr>
          <p:cNvPr id="371" name="Google Shape;371;p47"/>
          <p:cNvSpPr txBox="1"/>
          <p:nvPr/>
        </p:nvSpPr>
        <p:spPr>
          <a:xfrm>
            <a:off x="4719750" y="3458400"/>
            <a:ext cx="1221900" cy="51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AD1DC"/>
                </a:solidFill>
              </a:rPr>
              <a:t>Hours / Days</a:t>
            </a:r>
            <a:endParaRPr>
              <a:solidFill>
                <a:srgbClr val="EAD1DC"/>
              </a:solidFill>
            </a:endParaRPr>
          </a:p>
        </p:txBody>
      </p:sp>
      <p:sp>
        <p:nvSpPr>
          <p:cNvPr id="372" name="Google Shape;372;p47"/>
          <p:cNvSpPr txBox="1"/>
          <p:nvPr>
            <p:ph idx="1" type="body"/>
          </p:nvPr>
        </p:nvSpPr>
        <p:spPr>
          <a:xfrm>
            <a:off x="1631425" y="4197225"/>
            <a:ext cx="4890300" cy="673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B6D7A8"/>
                </a:solidFill>
              </a:rPr>
              <a:t>Can result in Large No. of AI Applications!</a:t>
            </a:r>
            <a:endParaRPr>
              <a:solidFill>
                <a:srgbClr val="B6D7A8"/>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Generative AI Revolutionized AI Development Cycle …</a:t>
            </a:r>
            <a:endParaRPr/>
          </a:p>
          <a:p>
            <a:pPr indent="0" lvl="0" marL="0" rtl="0" algn="l">
              <a:spcBef>
                <a:spcPts val="0"/>
              </a:spcBef>
              <a:spcAft>
                <a:spcPts val="0"/>
              </a:spcAft>
              <a:buNone/>
            </a:pPr>
            <a:r>
              <a:t/>
            </a:r>
            <a:endParaRPr/>
          </a:p>
        </p:txBody>
      </p:sp>
      <p:sp>
        <p:nvSpPr>
          <p:cNvPr id="378" name="Google Shape;378;p48"/>
          <p:cNvSpPr txBox="1"/>
          <p:nvPr>
            <p:ph idx="1" type="body"/>
          </p:nvPr>
        </p:nvSpPr>
        <p:spPr>
          <a:xfrm>
            <a:off x="311700" y="1435125"/>
            <a:ext cx="3601800" cy="673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rPr>
              <a:t>AI Deployment now becomes</a:t>
            </a:r>
            <a:endParaRPr>
              <a:solidFill>
                <a:schemeClr val="dk1"/>
              </a:solidFill>
            </a:endParaRPr>
          </a:p>
        </p:txBody>
      </p:sp>
      <p:sp>
        <p:nvSpPr>
          <p:cNvPr id="379" name="Google Shape;379;p48"/>
          <p:cNvSpPr/>
          <p:nvPr/>
        </p:nvSpPr>
        <p:spPr>
          <a:xfrm>
            <a:off x="1721175" y="2263725"/>
            <a:ext cx="1997100" cy="11034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Specify Prompt</a:t>
            </a:r>
            <a:endParaRPr/>
          </a:p>
        </p:txBody>
      </p:sp>
      <p:sp>
        <p:nvSpPr>
          <p:cNvPr id="380" name="Google Shape;380;p48"/>
          <p:cNvSpPr/>
          <p:nvPr/>
        </p:nvSpPr>
        <p:spPr>
          <a:xfrm>
            <a:off x="3764000" y="2710575"/>
            <a:ext cx="431700" cy="209700"/>
          </a:xfrm>
          <a:prstGeom prst="rightArrow">
            <a:avLst>
              <a:gd fmla="val 50000" name="adj1"/>
              <a:gd fmla="val 50000" name="adj2"/>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u="sng"/>
          </a:p>
        </p:txBody>
      </p:sp>
      <p:sp>
        <p:nvSpPr>
          <p:cNvPr id="381" name="Google Shape;381;p48"/>
          <p:cNvSpPr/>
          <p:nvPr/>
        </p:nvSpPr>
        <p:spPr>
          <a:xfrm>
            <a:off x="4241425" y="2263725"/>
            <a:ext cx="1997100" cy="1103400"/>
          </a:xfrm>
          <a:prstGeom prst="rect">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Deploy Model</a:t>
            </a:r>
            <a:endParaRPr/>
          </a:p>
        </p:txBody>
      </p:sp>
      <p:sp>
        <p:nvSpPr>
          <p:cNvPr id="382" name="Google Shape;382;p48"/>
          <p:cNvSpPr txBox="1"/>
          <p:nvPr/>
        </p:nvSpPr>
        <p:spPr>
          <a:xfrm>
            <a:off x="2149825" y="3522225"/>
            <a:ext cx="1431900" cy="51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6D7A8"/>
                </a:solidFill>
              </a:rPr>
              <a:t>Minutes/Hours</a:t>
            </a:r>
            <a:endParaRPr>
              <a:solidFill>
                <a:srgbClr val="B6D7A8"/>
              </a:solidFill>
            </a:endParaRPr>
          </a:p>
        </p:txBody>
      </p:sp>
      <p:sp>
        <p:nvSpPr>
          <p:cNvPr id="383" name="Google Shape;383;p48"/>
          <p:cNvSpPr txBox="1"/>
          <p:nvPr/>
        </p:nvSpPr>
        <p:spPr>
          <a:xfrm>
            <a:off x="4719750" y="3458400"/>
            <a:ext cx="1221900" cy="51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AD1DC"/>
                </a:solidFill>
              </a:rPr>
              <a:t>Hours / Days</a:t>
            </a:r>
            <a:endParaRPr>
              <a:solidFill>
                <a:srgbClr val="EAD1DC"/>
              </a:solidFill>
            </a:endParaRPr>
          </a:p>
        </p:txBody>
      </p:sp>
      <p:sp>
        <p:nvSpPr>
          <p:cNvPr id="384" name="Google Shape;384;p48"/>
          <p:cNvSpPr txBox="1"/>
          <p:nvPr>
            <p:ph idx="1" type="body"/>
          </p:nvPr>
        </p:nvSpPr>
        <p:spPr>
          <a:xfrm>
            <a:off x="1882275" y="4197225"/>
            <a:ext cx="4713300" cy="673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9EAD3"/>
                </a:solidFill>
              </a:rPr>
              <a:t>Duration changed </a:t>
            </a:r>
            <a:r>
              <a:rPr b="1" lang="en">
                <a:solidFill>
                  <a:srgbClr val="D9EAD3"/>
                </a:solidFill>
              </a:rPr>
              <a:t>from months to days</a:t>
            </a:r>
            <a:endParaRPr b="1">
              <a:solidFill>
                <a:srgbClr val="D9EAD3"/>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Generative AI is Revolutionizing Software Development</a:t>
            </a:r>
            <a:endParaRPr/>
          </a:p>
        </p:txBody>
      </p:sp>
      <p:sp>
        <p:nvSpPr>
          <p:cNvPr id="390" name="Google Shape;390;p49"/>
          <p:cNvSpPr txBox="1"/>
          <p:nvPr>
            <p:ph idx="1" type="body"/>
          </p:nvPr>
        </p:nvSpPr>
        <p:spPr>
          <a:xfrm>
            <a:off x="311700" y="3652025"/>
            <a:ext cx="8337000" cy="7725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88"/>
              <a:buNone/>
            </a:pPr>
            <a:r>
              <a:rPr lang="en" sz="1806">
                <a:solidFill>
                  <a:srgbClr val="D9EAD3"/>
                </a:solidFill>
                <a:highlight>
                  <a:schemeClr val="lt1"/>
                </a:highlight>
              </a:rPr>
              <a:t>By crafting a well defined prompt, Large Language Models can generate code snippets or even entire functions in a specific programming language.</a:t>
            </a:r>
            <a:r>
              <a:rPr lang="en" sz="1306">
                <a:solidFill>
                  <a:schemeClr val="dk1"/>
                </a:solidFill>
                <a:highlight>
                  <a:schemeClr val="lt1"/>
                </a:highlight>
              </a:rPr>
              <a:t> </a:t>
            </a:r>
            <a:endParaRPr sz="1306">
              <a:solidFill>
                <a:schemeClr val="dk1"/>
              </a:solidFill>
              <a:highlight>
                <a:schemeClr val="lt1"/>
              </a:highlight>
            </a:endParaRPr>
          </a:p>
          <a:p>
            <a:pPr indent="0" lvl="0" marL="0" rtl="0" algn="l">
              <a:lnSpc>
                <a:spcPct val="95000"/>
              </a:lnSpc>
              <a:spcBef>
                <a:spcPts val="1200"/>
              </a:spcBef>
              <a:spcAft>
                <a:spcPts val="0"/>
              </a:spcAft>
              <a:buSzPts val="688"/>
              <a:buNone/>
            </a:pPr>
            <a:r>
              <a:t/>
            </a:r>
            <a:endParaRPr sz="1306">
              <a:solidFill>
                <a:schemeClr val="dk1"/>
              </a:solidFill>
              <a:highlight>
                <a:schemeClr val="lt1"/>
              </a:highlight>
            </a:endParaRPr>
          </a:p>
          <a:p>
            <a:pPr indent="0" lvl="0" marL="0" rtl="0" algn="l">
              <a:lnSpc>
                <a:spcPct val="95000"/>
              </a:lnSpc>
              <a:spcBef>
                <a:spcPts val="1200"/>
              </a:spcBef>
              <a:spcAft>
                <a:spcPts val="0"/>
              </a:spcAft>
              <a:buSzPts val="688"/>
              <a:buNone/>
            </a:pPr>
            <a:r>
              <a:rPr lang="en" sz="1306">
                <a:solidFill>
                  <a:schemeClr val="dk1"/>
                </a:solidFill>
                <a:highlight>
                  <a:schemeClr val="lt1"/>
                </a:highlight>
              </a:rPr>
              <a:t>Github Copilot: Generates code based on comments</a:t>
            </a:r>
            <a:endParaRPr sz="1306">
              <a:solidFill>
                <a:schemeClr val="dk1"/>
              </a:solidFill>
              <a:highlight>
                <a:schemeClr val="lt1"/>
              </a:highlight>
            </a:endParaRPr>
          </a:p>
          <a:p>
            <a:pPr indent="0" lvl="0" marL="0" rtl="0" algn="l">
              <a:lnSpc>
                <a:spcPct val="95000"/>
              </a:lnSpc>
              <a:spcBef>
                <a:spcPts val="1200"/>
              </a:spcBef>
              <a:spcAft>
                <a:spcPts val="0"/>
              </a:spcAft>
              <a:buSzPts val="688"/>
              <a:buNone/>
            </a:pPr>
            <a:r>
              <a:t/>
            </a:r>
            <a:endParaRPr sz="1306">
              <a:solidFill>
                <a:schemeClr val="dk1"/>
              </a:solidFill>
              <a:highlight>
                <a:schemeClr val="lt1"/>
              </a:highlight>
            </a:endParaRPr>
          </a:p>
          <a:p>
            <a:pPr indent="0" lvl="0" marL="0" rtl="0" algn="l">
              <a:lnSpc>
                <a:spcPct val="95000"/>
              </a:lnSpc>
              <a:spcBef>
                <a:spcPts val="1200"/>
              </a:spcBef>
              <a:spcAft>
                <a:spcPts val="1200"/>
              </a:spcAft>
              <a:buSzPts val="688"/>
              <a:buNone/>
            </a:pPr>
            <a:r>
              <a:t/>
            </a:r>
            <a:endParaRPr sz="1306">
              <a:solidFill>
                <a:schemeClr val="dk1"/>
              </a:solidFill>
              <a:highlight>
                <a:schemeClr val="lt1"/>
              </a:highlight>
            </a:endParaRPr>
          </a:p>
        </p:txBody>
      </p:sp>
      <p:pic>
        <p:nvPicPr>
          <p:cNvPr id="391" name="Google Shape;391;p49"/>
          <p:cNvPicPr preferRelativeResize="0"/>
          <p:nvPr/>
        </p:nvPicPr>
        <p:blipFill>
          <a:blip r:embed="rId3">
            <a:alphaModFix/>
          </a:blip>
          <a:stretch>
            <a:fillRect/>
          </a:stretch>
        </p:blipFill>
        <p:spPr>
          <a:xfrm>
            <a:off x="615950" y="1266673"/>
            <a:ext cx="6005001" cy="2136400"/>
          </a:xfrm>
          <a:prstGeom prst="rect">
            <a:avLst/>
          </a:prstGeom>
          <a:noFill/>
          <a:ln>
            <a:noFill/>
          </a:ln>
        </p:spPr>
      </p:pic>
      <p:sp>
        <p:nvSpPr>
          <p:cNvPr id="392" name="Google Shape;392;p49"/>
          <p:cNvSpPr txBox="1"/>
          <p:nvPr/>
        </p:nvSpPr>
        <p:spPr>
          <a:xfrm>
            <a:off x="5103300" y="4424525"/>
            <a:ext cx="3810000" cy="50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Pros: Increased Productivity, Better Quality</a:t>
            </a:r>
            <a:endParaRPr>
              <a:solidFill>
                <a:schemeClr val="accent5"/>
              </a:solidFill>
            </a:endParaRPr>
          </a:p>
          <a:p>
            <a:pPr indent="0" lvl="0" marL="0" rtl="0" algn="l">
              <a:spcBef>
                <a:spcPts val="0"/>
              </a:spcBef>
              <a:spcAft>
                <a:spcPts val="0"/>
              </a:spcAft>
              <a:buNone/>
            </a:pPr>
            <a:r>
              <a:rPr lang="en">
                <a:solidFill>
                  <a:schemeClr val="accent5"/>
                </a:solidFill>
              </a:rPr>
              <a:t>Cons: Presently limited in customization</a:t>
            </a:r>
            <a:endParaRPr>
              <a:solidFill>
                <a:schemeClr val="accent5"/>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Gen AI Revolutionizing Healthcare</a:t>
            </a:r>
            <a:endParaRPr/>
          </a:p>
        </p:txBody>
      </p:sp>
      <p:pic>
        <p:nvPicPr>
          <p:cNvPr id="398" name="Google Shape;398;p50"/>
          <p:cNvPicPr preferRelativeResize="0"/>
          <p:nvPr/>
        </p:nvPicPr>
        <p:blipFill>
          <a:blip r:embed="rId3">
            <a:alphaModFix/>
          </a:blip>
          <a:stretch>
            <a:fillRect/>
          </a:stretch>
        </p:blipFill>
        <p:spPr>
          <a:xfrm>
            <a:off x="3782475" y="1138350"/>
            <a:ext cx="4833863" cy="3820975"/>
          </a:xfrm>
          <a:prstGeom prst="rect">
            <a:avLst/>
          </a:prstGeom>
          <a:noFill/>
          <a:ln>
            <a:noFill/>
          </a:ln>
        </p:spPr>
      </p:pic>
      <p:sp>
        <p:nvSpPr>
          <p:cNvPr id="399" name="Google Shape;399;p50"/>
          <p:cNvSpPr txBox="1"/>
          <p:nvPr/>
        </p:nvSpPr>
        <p:spPr>
          <a:xfrm>
            <a:off x="169325" y="2857500"/>
            <a:ext cx="3000000" cy="237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50">
                <a:solidFill>
                  <a:srgbClr val="D9EAD3"/>
                </a:solidFill>
                <a:highlight>
                  <a:schemeClr val="lt1"/>
                </a:highlight>
                <a:latin typeface="Roboto"/>
                <a:ea typeface="Roboto"/>
                <a:cs typeface="Roboto"/>
                <a:sym typeface="Roboto"/>
              </a:rPr>
              <a:t>“Nabla </a:t>
            </a:r>
            <a:r>
              <a:rPr lang="en" sz="1350">
                <a:solidFill>
                  <a:srgbClr val="D9EAD3"/>
                </a:solidFill>
                <a:highlight>
                  <a:schemeClr val="lt1"/>
                </a:highlight>
                <a:latin typeface="Roboto"/>
                <a:ea typeface="Roboto"/>
                <a:cs typeface="Roboto"/>
                <a:sym typeface="Roboto"/>
              </a:rPr>
              <a:t>Copilot  to all 10,000 physicians across Northern California. Six months after launch, and 3 years of hard work to build our datasets and AI models”</a:t>
            </a:r>
            <a:endParaRPr sz="1350">
              <a:solidFill>
                <a:srgbClr val="D9EAD3"/>
              </a:solidFill>
              <a:highlight>
                <a:schemeClr val="lt1"/>
              </a:highlight>
              <a:latin typeface="Roboto"/>
              <a:ea typeface="Roboto"/>
              <a:cs typeface="Roboto"/>
              <a:sym typeface="Roboto"/>
            </a:endParaRPr>
          </a:p>
          <a:p>
            <a:pPr indent="0" lvl="0" marL="0" rtl="0" algn="l">
              <a:spcBef>
                <a:spcPts val="0"/>
              </a:spcBef>
              <a:spcAft>
                <a:spcPts val="0"/>
              </a:spcAft>
              <a:buNone/>
            </a:pPr>
            <a:r>
              <a:t/>
            </a:r>
            <a:endParaRPr sz="1350">
              <a:solidFill>
                <a:srgbClr val="D9EAD3"/>
              </a:solidFill>
              <a:highlight>
                <a:schemeClr val="lt1"/>
              </a:highlight>
              <a:latin typeface="Roboto"/>
              <a:ea typeface="Roboto"/>
              <a:cs typeface="Roboto"/>
              <a:sym typeface="Roboto"/>
            </a:endParaRPr>
          </a:p>
          <a:p>
            <a:pPr indent="0" lvl="0" marL="0" rtl="0" algn="l">
              <a:spcBef>
                <a:spcPts val="0"/>
              </a:spcBef>
              <a:spcAft>
                <a:spcPts val="0"/>
              </a:spcAft>
              <a:buNone/>
            </a:pPr>
            <a:r>
              <a:rPr b="1" lang="en" sz="1350">
                <a:solidFill>
                  <a:srgbClr val="D9EAD3"/>
                </a:solidFill>
                <a:highlight>
                  <a:schemeClr val="lt1"/>
                </a:highlight>
                <a:latin typeface="Roboto"/>
                <a:ea typeface="Roboto"/>
                <a:cs typeface="Roboto"/>
                <a:sym typeface="Roboto"/>
              </a:rPr>
              <a:t>No clinical </a:t>
            </a:r>
            <a:r>
              <a:rPr b="1" lang="en" sz="1350">
                <a:solidFill>
                  <a:srgbClr val="D9EAD3"/>
                </a:solidFill>
                <a:highlight>
                  <a:schemeClr val="lt1"/>
                </a:highlight>
                <a:latin typeface="Roboto"/>
                <a:ea typeface="Roboto"/>
                <a:cs typeface="Roboto"/>
                <a:sym typeface="Roboto"/>
              </a:rPr>
              <a:t>recommendation</a:t>
            </a:r>
            <a:r>
              <a:rPr b="1" lang="en" sz="1350">
                <a:solidFill>
                  <a:srgbClr val="D9EAD3"/>
                </a:solidFill>
                <a:highlight>
                  <a:schemeClr val="lt1"/>
                </a:highlight>
                <a:latin typeface="Roboto"/>
                <a:ea typeface="Roboto"/>
                <a:cs typeface="Roboto"/>
                <a:sym typeface="Roboto"/>
              </a:rPr>
              <a:t> yet, </a:t>
            </a:r>
            <a:r>
              <a:rPr lang="en" sz="1350">
                <a:solidFill>
                  <a:srgbClr val="D9EAD3"/>
                </a:solidFill>
                <a:highlight>
                  <a:schemeClr val="lt1"/>
                </a:highlight>
                <a:latin typeface="Roboto"/>
                <a:ea typeface="Roboto"/>
                <a:cs typeface="Roboto"/>
                <a:sym typeface="Roboto"/>
              </a:rPr>
              <a:t>saves time for paper work by providing templates. </a:t>
            </a:r>
            <a:endParaRPr sz="1350">
              <a:solidFill>
                <a:srgbClr val="D9EAD3"/>
              </a:solidFill>
              <a:highlight>
                <a:schemeClr val="lt1"/>
              </a:highlight>
              <a:latin typeface="Roboto"/>
              <a:ea typeface="Roboto"/>
              <a:cs typeface="Roboto"/>
              <a:sym typeface="Roboto"/>
            </a:endParaRPr>
          </a:p>
          <a:p>
            <a:pPr indent="0" lvl="0" marL="0" rtl="0" algn="l">
              <a:spcBef>
                <a:spcPts val="0"/>
              </a:spcBef>
              <a:spcAft>
                <a:spcPts val="0"/>
              </a:spcAft>
              <a:buNone/>
            </a:pPr>
            <a:r>
              <a:t/>
            </a:r>
            <a:endParaRPr sz="1050">
              <a:solidFill>
                <a:srgbClr val="D9EAD3"/>
              </a:solidFill>
              <a:highlight>
                <a:schemeClr val="lt1"/>
              </a:highlight>
              <a:latin typeface="Roboto"/>
              <a:ea typeface="Roboto"/>
              <a:cs typeface="Roboto"/>
              <a:sym typeface="Roboto"/>
            </a:endParaRPr>
          </a:p>
          <a:p>
            <a:pPr indent="0" lvl="0" marL="0" rtl="0" algn="l">
              <a:spcBef>
                <a:spcPts val="0"/>
              </a:spcBef>
              <a:spcAft>
                <a:spcPts val="0"/>
              </a:spcAft>
              <a:buNone/>
            </a:pPr>
            <a:r>
              <a:t/>
            </a:r>
            <a:endParaRPr sz="1050">
              <a:solidFill>
                <a:srgbClr val="D9EAD3"/>
              </a:solidFill>
              <a:highlight>
                <a:schemeClr val="lt1"/>
              </a:highlight>
              <a:latin typeface="Roboto"/>
              <a:ea typeface="Roboto"/>
              <a:cs typeface="Roboto"/>
              <a:sym typeface="Robot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AI for Edge</a:t>
            </a:r>
            <a:endParaRPr/>
          </a:p>
        </p:txBody>
      </p:sp>
      <p:sp>
        <p:nvSpPr>
          <p:cNvPr id="405" name="Google Shape;405;p51"/>
          <p:cNvSpPr txBox="1"/>
          <p:nvPr>
            <p:ph idx="1" type="body"/>
          </p:nvPr>
        </p:nvSpPr>
        <p:spPr>
          <a:xfrm>
            <a:off x="311700" y="1152475"/>
            <a:ext cx="5172600" cy="3635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D9EAD3"/>
              </a:buClr>
              <a:buSzPts val="1800"/>
              <a:buChar char="-"/>
            </a:pPr>
            <a:r>
              <a:rPr lang="en">
                <a:solidFill>
                  <a:srgbClr val="D9EAD3"/>
                </a:solidFill>
              </a:rPr>
              <a:t>Edge Deployments of AI</a:t>
            </a:r>
            <a:endParaRPr>
              <a:solidFill>
                <a:srgbClr val="D9EAD3"/>
              </a:solidFill>
            </a:endParaRPr>
          </a:p>
          <a:p>
            <a:pPr indent="-317500" lvl="1" marL="914400" rtl="0" algn="l">
              <a:spcBef>
                <a:spcPts val="0"/>
              </a:spcBef>
              <a:spcAft>
                <a:spcPts val="0"/>
              </a:spcAft>
              <a:buClr>
                <a:schemeClr val="dk1"/>
              </a:buClr>
              <a:buSzPts val="1400"/>
              <a:buChar char="-"/>
            </a:pPr>
            <a:r>
              <a:rPr lang="en">
                <a:solidFill>
                  <a:schemeClr val="dk1"/>
                </a:solidFill>
              </a:rPr>
              <a:t>To support mobile devices without the need to handle communication latencies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 with Size, Weight and Power Constraints</a:t>
            </a:r>
            <a:endParaRPr>
              <a:solidFill>
                <a:schemeClr val="dk1"/>
              </a:solidFill>
            </a:endParaRPr>
          </a:p>
          <a:p>
            <a:pPr indent="-342900" lvl="0" marL="457200" rtl="0" algn="l">
              <a:spcBef>
                <a:spcPts val="0"/>
              </a:spcBef>
              <a:spcAft>
                <a:spcPts val="0"/>
              </a:spcAft>
              <a:buClr>
                <a:srgbClr val="D9EAD3"/>
              </a:buClr>
              <a:buSzPts val="1800"/>
              <a:buChar char="-"/>
            </a:pPr>
            <a:r>
              <a:rPr lang="en">
                <a:solidFill>
                  <a:srgbClr val="D9EAD3"/>
                </a:solidFill>
              </a:rPr>
              <a:t>Sustainable AI</a:t>
            </a:r>
            <a:endParaRPr>
              <a:solidFill>
                <a:srgbClr val="D9EAD3"/>
              </a:solidFill>
            </a:endParaRPr>
          </a:p>
          <a:p>
            <a:pPr indent="-317500" lvl="1" marL="914400" rtl="0" algn="l">
              <a:spcBef>
                <a:spcPts val="0"/>
              </a:spcBef>
              <a:spcAft>
                <a:spcPts val="0"/>
              </a:spcAft>
              <a:buClr>
                <a:schemeClr val="dk1"/>
              </a:buClr>
              <a:buSzPts val="1400"/>
              <a:buChar char="-"/>
            </a:pPr>
            <a:r>
              <a:rPr lang="en">
                <a:solidFill>
                  <a:schemeClr val="dk1"/>
                </a:solidFill>
              </a:rPr>
              <a:t>As the AI models run on the edge - a sustainable option compared to managing resource thirsty and expensive cloud platforms</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Acknowledgements</a:t>
            </a:r>
            <a:endParaRPr/>
          </a:p>
        </p:txBody>
      </p:sp>
      <p:sp>
        <p:nvSpPr>
          <p:cNvPr id="79" name="Google Shape;79;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solidFill>
                  <a:schemeClr val="dk1"/>
                </a:solidFill>
              </a:rPr>
              <a:t>Most of the contents in this presentation are from the insights of experts, </a:t>
            </a:r>
            <a:endParaRPr>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Dr. Andrew Ng</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Dr. Percy Liang</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Dr. Vineet Balasubramanian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Dr. Lex Fridman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Dr. Timnit Gebru</a:t>
            </a:r>
            <a:endParaRPr>
              <a:solidFill>
                <a:schemeClr val="dk1"/>
              </a:solidFill>
            </a:endParaRPr>
          </a:p>
          <a:p>
            <a:pPr indent="0" lvl="0" marL="0" rtl="0" algn="l">
              <a:spcBef>
                <a:spcPts val="1200"/>
              </a:spcBef>
              <a:spcAft>
                <a:spcPts val="0"/>
              </a:spcAft>
              <a:buNone/>
            </a:pPr>
            <a:r>
              <a:t/>
            </a:r>
            <a:endParaRPr/>
          </a:p>
          <a:p>
            <a:pPr indent="0" lvl="0" marL="457200" rtl="0" algn="l">
              <a:spcBef>
                <a:spcPts val="1200"/>
              </a:spcBef>
              <a:spcAft>
                <a:spcPts val="0"/>
              </a:spcAft>
              <a:buNone/>
            </a:pPr>
            <a:r>
              <a:t/>
            </a:r>
            <a:endParaRPr/>
          </a:p>
          <a:p>
            <a:pPr indent="-295275" lvl="0" marL="457200" rtl="0" algn="l">
              <a:spcBef>
                <a:spcPts val="1200"/>
              </a:spcBef>
              <a:spcAft>
                <a:spcPts val="0"/>
              </a:spcAft>
              <a:buClr>
                <a:srgbClr val="131313"/>
              </a:buClr>
              <a:buSzPts val="1050"/>
              <a:buChar char="-"/>
            </a:pPr>
            <a:r>
              <a:t/>
            </a:r>
            <a:endParaRPr sz="1050">
              <a:solidFill>
                <a:srgbClr val="131313"/>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5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Data-centric AI</a:t>
            </a:r>
            <a:endParaRPr/>
          </a:p>
        </p:txBody>
      </p:sp>
      <p:sp>
        <p:nvSpPr>
          <p:cNvPr id="411" name="Google Shape;411;p52"/>
          <p:cNvSpPr txBox="1"/>
          <p:nvPr>
            <p:ph idx="1" type="body"/>
          </p:nvPr>
        </p:nvSpPr>
        <p:spPr>
          <a:xfrm>
            <a:off x="311700" y="1152475"/>
            <a:ext cx="3828600" cy="3730800"/>
          </a:xfrm>
          <a:prstGeom prst="rect">
            <a:avLst/>
          </a:prstGeom>
        </p:spPr>
        <p:txBody>
          <a:bodyPr anchorCtr="0" anchor="t" bIns="91425" lIns="91425" spcFirstLastPara="1" rIns="91425" wrap="square" tIns="91425">
            <a:normAutofit/>
          </a:bodyPr>
          <a:lstStyle/>
          <a:p>
            <a:pPr indent="-387350" lvl="0" marL="457200" rtl="0" algn="l">
              <a:spcBef>
                <a:spcPts val="0"/>
              </a:spcBef>
              <a:spcAft>
                <a:spcPts val="0"/>
              </a:spcAft>
              <a:buClr>
                <a:schemeClr val="dk1"/>
              </a:buClr>
              <a:buSzPts val="2500"/>
              <a:buChar char="-"/>
            </a:pPr>
            <a:r>
              <a:rPr lang="en" sz="1900">
                <a:solidFill>
                  <a:schemeClr val="dk1"/>
                </a:solidFill>
                <a:highlight>
                  <a:schemeClr val="lt1"/>
                </a:highlight>
              </a:rPr>
              <a:t>To build models with</a:t>
            </a:r>
            <a:r>
              <a:rPr lang="en" sz="1900">
                <a:solidFill>
                  <a:schemeClr val="accent6"/>
                </a:solidFill>
                <a:highlight>
                  <a:schemeClr val="lt1"/>
                </a:highlight>
              </a:rPr>
              <a:t> quality data</a:t>
            </a:r>
            <a:endParaRPr sz="1900">
              <a:solidFill>
                <a:schemeClr val="accent6"/>
              </a:solidFill>
              <a:highlight>
                <a:schemeClr val="lt1"/>
              </a:highlight>
            </a:endParaRPr>
          </a:p>
          <a:p>
            <a:pPr indent="-387350" lvl="0" marL="457200" rtl="0" algn="l">
              <a:spcBef>
                <a:spcPts val="0"/>
              </a:spcBef>
              <a:spcAft>
                <a:spcPts val="0"/>
              </a:spcAft>
              <a:buClr>
                <a:schemeClr val="dk1"/>
              </a:buClr>
              <a:buSzPts val="2500"/>
              <a:buChar char="-"/>
            </a:pPr>
            <a:r>
              <a:rPr lang="en" sz="1900">
                <a:solidFill>
                  <a:schemeClr val="dk1"/>
                </a:solidFill>
                <a:highlight>
                  <a:schemeClr val="lt1"/>
                </a:highlight>
              </a:rPr>
              <a:t>Ensure that data clearly conveys what AI should learn [7]</a:t>
            </a:r>
            <a:endParaRPr sz="1900">
              <a:solidFill>
                <a:schemeClr val="dk1"/>
              </a:solidFill>
              <a:highlight>
                <a:schemeClr val="lt1"/>
              </a:highlight>
            </a:endParaRPr>
          </a:p>
          <a:p>
            <a:pPr indent="-349250" lvl="0" marL="457200" rtl="0" algn="l">
              <a:spcBef>
                <a:spcPts val="0"/>
              </a:spcBef>
              <a:spcAft>
                <a:spcPts val="0"/>
              </a:spcAft>
              <a:buClr>
                <a:schemeClr val="dk1"/>
              </a:buClr>
              <a:buSzPts val="1900"/>
              <a:buChar char="-"/>
            </a:pPr>
            <a:r>
              <a:rPr lang="en" sz="1900">
                <a:solidFill>
                  <a:schemeClr val="dk1"/>
                </a:solidFill>
                <a:highlight>
                  <a:schemeClr val="lt1"/>
                </a:highlight>
              </a:rPr>
              <a:t>Removes unnecessary trial and error time</a:t>
            </a:r>
            <a:endParaRPr sz="1900">
              <a:solidFill>
                <a:schemeClr val="dk1"/>
              </a:solidFill>
              <a:highlight>
                <a:schemeClr val="lt1"/>
              </a:highlight>
            </a:endParaRPr>
          </a:p>
        </p:txBody>
      </p:sp>
      <p:pic>
        <p:nvPicPr>
          <p:cNvPr id="412" name="Google Shape;412;p52"/>
          <p:cNvPicPr preferRelativeResize="0"/>
          <p:nvPr/>
        </p:nvPicPr>
        <p:blipFill>
          <a:blip r:embed="rId3">
            <a:alphaModFix/>
          </a:blip>
          <a:stretch>
            <a:fillRect/>
          </a:stretch>
        </p:blipFill>
        <p:spPr>
          <a:xfrm>
            <a:off x="4454050" y="1170125"/>
            <a:ext cx="4537550" cy="29616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Artificial General Intelligence</a:t>
            </a:r>
            <a:endParaRPr/>
          </a:p>
        </p:txBody>
      </p:sp>
      <p:sp>
        <p:nvSpPr>
          <p:cNvPr id="418" name="Google Shape;418;p5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Will take many more decades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Biological path of Intelligence and Digital Path of Intelligence is different</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We expect Digital Path of Intelligence of AI to give same performance as Biological Path of Intelligence. </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Large Language Models are better than us in many areas yet dumper than us in some solving simple problems</a:t>
            </a:r>
            <a:endParaRPr>
              <a:solidFill>
                <a:schemeClr val="dk1"/>
              </a:solidFill>
            </a:endParaRPr>
          </a:p>
          <a:p>
            <a:pPr indent="0" lvl="0" marL="914400" rtl="0" algn="l">
              <a:spcBef>
                <a:spcPts val="1200"/>
              </a:spcBef>
              <a:spcAft>
                <a:spcPts val="0"/>
              </a:spcAft>
              <a:buNone/>
            </a:pPr>
            <a:r>
              <a:t/>
            </a:r>
            <a:endParaRPr/>
          </a:p>
          <a:p>
            <a:pPr indent="0" lvl="0" marL="457200" rtl="0" algn="l">
              <a:spcBef>
                <a:spcPts val="1200"/>
              </a:spcBef>
              <a:spcAft>
                <a:spcPts val="120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4"/>
          <p:cNvSpPr txBox="1"/>
          <p:nvPr>
            <p:ph type="title"/>
          </p:nvPr>
        </p:nvSpPr>
        <p:spPr>
          <a:xfrm>
            <a:off x="428125" y="23923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Opportunities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Opportunities [2]</a:t>
            </a:r>
            <a:endParaRPr/>
          </a:p>
        </p:txBody>
      </p:sp>
      <p:pic>
        <p:nvPicPr>
          <p:cNvPr id="429" name="Google Shape;429;p55"/>
          <p:cNvPicPr preferRelativeResize="0"/>
          <p:nvPr/>
        </p:nvPicPr>
        <p:blipFill>
          <a:blip r:embed="rId3">
            <a:alphaModFix/>
          </a:blip>
          <a:stretch>
            <a:fillRect/>
          </a:stretch>
        </p:blipFill>
        <p:spPr>
          <a:xfrm>
            <a:off x="670975" y="1201875"/>
            <a:ext cx="6452400" cy="3820975"/>
          </a:xfrm>
          <a:prstGeom prst="rect">
            <a:avLst/>
          </a:prstGeom>
          <a:noFill/>
          <a:ln>
            <a:noFill/>
          </a:ln>
        </p:spPr>
      </p:pic>
      <p:sp>
        <p:nvSpPr>
          <p:cNvPr id="430" name="Google Shape;430;p55"/>
          <p:cNvSpPr txBox="1"/>
          <p:nvPr/>
        </p:nvSpPr>
        <p:spPr>
          <a:xfrm>
            <a:off x="3907350" y="2630850"/>
            <a:ext cx="1968600" cy="3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FF"/>
                </a:solidFill>
              </a:rPr>
              <a:t>Areas where AI is not exploited much,</a:t>
            </a:r>
            <a:endParaRPr>
              <a:solidFill>
                <a:srgbClr val="0000FF"/>
              </a:solidFill>
            </a:endParaRPr>
          </a:p>
          <a:p>
            <a:pPr indent="0" lvl="0" marL="0" rtl="0" algn="l">
              <a:spcBef>
                <a:spcPts val="0"/>
              </a:spcBef>
              <a:spcAft>
                <a:spcPts val="0"/>
              </a:spcAft>
              <a:buNone/>
            </a:pPr>
            <a:r>
              <a:rPr lang="en">
                <a:solidFill>
                  <a:srgbClr val="0000FF"/>
                </a:solidFill>
              </a:rPr>
              <a:t>Food Inspection, Wheat Harvesting</a:t>
            </a:r>
            <a:endParaRPr>
              <a:solidFill>
                <a:srgbClr val="0000FF"/>
              </a:solidFill>
            </a:endParaRPr>
          </a:p>
        </p:txBody>
      </p:sp>
      <p:cxnSp>
        <p:nvCxnSpPr>
          <p:cNvPr id="431" name="Google Shape;431;p55"/>
          <p:cNvCxnSpPr/>
          <p:nvPr/>
        </p:nvCxnSpPr>
        <p:spPr>
          <a:xfrm>
            <a:off x="4002625" y="3740150"/>
            <a:ext cx="1608600" cy="1050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AI is not exploited yet?</a:t>
            </a:r>
            <a:endParaRPr/>
          </a:p>
        </p:txBody>
      </p:sp>
      <p:sp>
        <p:nvSpPr>
          <p:cNvPr id="437" name="Google Shape;437;p5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Huge Investment and Lack of Technical Expertise</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In Food Inspection and in Agriculture Industry</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Customizing is difficult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Lack of No-code or Low code AI tools</a:t>
            </a:r>
            <a:endParaRPr>
              <a:solidFill>
                <a:schemeClr val="dk1"/>
              </a:solidFill>
            </a:endParaRPr>
          </a:p>
          <a:p>
            <a:pPr indent="0" lvl="0" marL="914400" rtl="0" algn="l">
              <a:spcBef>
                <a:spcPts val="1200"/>
              </a:spcBef>
              <a:spcAft>
                <a:spcPts val="0"/>
              </a:spcAft>
              <a:buNone/>
            </a:pPr>
            <a:r>
              <a:t/>
            </a:r>
            <a:endParaRPr>
              <a:solidFill>
                <a:schemeClr val="dk1"/>
              </a:solidFill>
            </a:endParaRPr>
          </a:p>
          <a:p>
            <a:pPr indent="0" lvl="0" marL="91440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5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AI is not exploited yet?</a:t>
            </a:r>
            <a:endParaRPr/>
          </a:p>
        </p:txBody>
      </p:sp>
      <p:sp>
        <p:nvSpPr>
          <p:cNvPr id="443" name="Google Shape;443;p57"/>
          <p:cNvSpPr txBox="1"/>
          <p:nvPr>
            <p:ph idx="1" type="body"/>
          </p:nvPr>
        </p:nvSpPr>
        <p:spPr>
          <a:xfrm>
            <a:off x="311700" y="1152475"/>
            <a:ext cx="8453400" cy="1571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Huge Investment and Lack of Technical Expertise</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In Food Inspection and in Agriculture Industry</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Customizing is difficult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Lack of No-code or Low code AI tools</a:t>
            </a:r>
            <a:endParaRPr>
              <a:solidFill>
                <a:schemeClr val="dk1"/>
              </a:solidFill>
            </a:endParaRPr>
          </a:p>
        </p:txBody>
      </p:sp>
      <p:sp>
        <p:nvSpPr>
          <p:cNvPr id="444" name="Google Shape;444;p57"/>
          <p:cNvSpPr txBox="1"/>
          <p:nvPr/>
        </p:nvSpPr>
        <p:spPr>
          <a:xfrm>
            <a:off x="254000" y="2942175"/>
            <a:ext cx="8578200" cy="78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800">
                <a:solidFill>
                  <a:srgbClr val="B6D7A8"/>
                </a:solidFill>
              </a:rPr>
              <a:t>Solution : Developing automated AI tools that are easy to integrate into existing system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5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AI is not exploited yet?</a:t>
            </a:r>
            <a:endParaRPr/>
          </a:p>
        </p:txBody>
      </p:sp>
      <p:sp>
        <p:nvSpPr>
          <p:cNvPr id="450" name="Google Shape;450;p5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Black Box Nature and Lack of Explainability AI tools</a:t>
            </a:r>
            <a:endParaRPr>
              <a:solidFill>
                <a:schemeClr val="dk1"/>
              </a:solidFill>
            </a:endParaRPr>
          </a:p>
          <a:p>
            <a:pPr indent="0" lvl="0" marL="91440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5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AI is not exploited yet?</a:t>
            </a:r>
            <a:endParaRPr/>
          </a:p>
        </p:txBody>
      </p:sp>
      <p:sp>
        <p:nvSpPr>
          <p:cNvPr id="456" name="Google Shape;456;p5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Black Box Nature and Lack of Explainability in  AI tools</a:t>
            </a:r>
            <a:endParaRPr>
              <a:solidFill>
                <a:schemeClr val="dk1"/>
              </a:solidFill>
            </a:endParaRPr>
          </a:p>
          <a:p>
            <a:pPr indent="0" lvl="0" marL="91440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t/>
            </a:r>
            <a:endParaRPr>
              <a:solidFill>
                <a:schemeClr val="dk1"/>
              </a:solidFill>
            </a:endParaRPr>
          </a:p>
        </p:txBody>
      </p:sp>
      <p:sp>
        <p:nvSpPr>
          <p:cNvPr id="457" name="Google Shape;457;p59"/>
          <p:cNvSpPr txBox="1"/>
          <p:nvPr/>
        </p:nvSpPr>
        <p:spPr>
          <a:xfrm>
            <a:off x="476250" y="2169600"/>
            <a:ext cx="8578200" cy="93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rgbClr val="B6D7A8"/>
                </a:solidFill>
              </a:rPr>
              <a:t>Solution : Include Explainable AI</a:t>
            </a:r>
            <a:endParaRPr sz="1800">
              <a:solidFill>
                <a:srgbClr val="B6D7A8"/>
              </a:solidFill>
            </a:endParaRPr>
          </a:p>
          <a:p>
            <a:pPr indent="0" lvl="0" marL="0" rtl="0" algn="l">
              <a:lnSpc>
                <a:spcPct val="115000"/>
              </a:lnSpc>
              <a:spcBef>
                <a:spcPts val="1200"/>
              </a:spcBef>
              <a:spcAft>
                <a:spcPts val="1200"/>
              </a:spcAft>
              <a:buNone/>
            </a:pPr>
            <a:r>
              <a:rPr lang="en" sz="1800">
                <a:solidFill>
                  <a:srgbClr val="B6D7A8"/>
                </a:solidFill>
              </a:rPr>
              <a:t>                Incorporate Physics Aware Neural Networks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6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Opportunities … [2]</a:t>
            </a:r>
            <a:endParaRPr/>
          </a:p>
        </p:txBody>
      </p:sp>
      <p:pic>
        <p:nvPicPr>
          <p:cNvPr id="463" name="Google Shape;463;p60"/>
          <p:cNvPicPr preferRelativeResize="0"/>
          <p:nvPr/>
        </p:nvPicPr>
        <p:blipFill>
          <a:blip r:embed="rId3">
            <a:alphaModFix/>
          </a:blip>
          <a:stretch>
            <a:fillRect/>
          </a:stretch>
        </p:blipFill>
        <p:spPr>
          <a:xfrm>
            <a:off x="1371600" y="1170125"/>
            <a:ext cx="4342515" cy="3820974"/>
          </a:xfrm>
          <a:prstGeom prst="rect">
            <a:avLst/>
          </a:prstGeom>
          <a:noFill/>
          <a:ln>
            <a:noFill/>
          </a:ln>
        </p:spPr>
      </p:pic>
      <p:sp>
        <p:nvSpPr>
          <p:cNvPr id="464" name="Google Shape;464;p60"/>
          <p:cNvSpPr txBox="1"/>
          <p:nvPr/>
        </p:nvSpPr>
        <p:spPr>
          <a:xfrm>
            <a:off x="5714125" y="3719900"/>
            <a:ext cx="1973700" cy="38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4CCCC"/>
                </a:solidFill>
              </a:rPr>
              <a:t>Highly competitive</a:t>
            </a:r>
            <a:endParaRPr>
              <a:solidFill>
                <a:srgbClr val="F4CCCC"/>
              </a:solidFill>
            </a:endParaRPr>
          </a:p>
        </p:txBody>
      </p:sp>
      <p:sp>
        <p:nvSpPr>
          <p:cNvPr id="465" name="Google Shape;465;p60"/>
          <p:cNvSpPr/>
          <p:nvPr/>
        </p:nvSpPr>
        <p:spPr>
          <a:xfrm>
            <a:off x="6248400" y="4418400"/>
            <a:ext cx="190500" cy="572700"/>
          </a:xfrm>
          <a:prstGeom prst="downArrow">
            <a:avLst>
              <a:gd fmla="val 50000" name="adj1"/>
              <a:gd fmla="val 50000" name="adj2"/>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6" name="Google Shape;466;p60"/>
          <p:cNvSpPr txBox="1"/>
          <p:nvPr/>
        </p:nvSpPr>
        <p:spPr>
          <a:xfrm>
            <a:off x="5715000" y="3427800"/>
            <a:ext cx="1973700" cy="38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9EAD3"/>
                </a:solidFill>
              </a:rPr>
              <a:t>Less</a:t>
            </a:r>
            <a:r>
              <a:rPr lang="en">
                <a:solidFill>
                  <a:srgbClr val="D9EAD3"/>
                </a:solidFill>
              </a:rPr>
              <a:t> competitive</a:t>
            </a:r>
            <a:endParaRPr>
              <a:solidFill>
                <a:srgbClr val="D9EAD3"/>
              </a:solidFill>
            </a:endParaRPr>
          </a:p>
        </p:txBody>
      </p:sp>
      <p:sp>
        <p:nvSpPr>
          <p:cNvPr id="467" name="Google Shape;467;p60"/>
          <p:cNvSpPr/>
          <p:nvPr/>
        </p:nvSpPr>
        <p:spPr>
          <a:xfrm>
            <a:off x="6121400" y="1909225"/>
            <a:ext cx="190500" cy="1386300"/>
          </a:xfrm>
          <a:prstGeom prst="upArrow">
            <a:avLst>
              <a:gd fmla="val 50000" name="adj1"/>
              <a:gd fmla="val 50000" name="adj2"/>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8" name="Google Shape;468;p60"/>
          <p:cNvSpPr txBox="1"/>
          <p:nvPr/>
        </p:nvSpPr>
        <p:spPr>
          <a:xfrm>
            <a:off x="5829300" y="1170125"/>
            <a:ext cx="31791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a:solidFill>
                  <a:srgbClr val="B6D7A8"/>
                </a:solidFill>
              </a:rPr>
              <a:t>Valuable AI Application Projects can be thought of.</a:t>
            </a:r>
            <a:endParaRPr sz="10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6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Recent Frontiers of AI Research</a:t>
            </a:r>
            <a:endParaRPr/>
          </a:p>
          <a:p>
            <a:pPr indent="0" lvl="0" marL="0" rtl="0" algn="l">
              <a:spcBef>
                <a:spcPts val="0"/>
              </a:spcBef>
              <a:spcAft>
                <a:spcPts val="0"/>
              </a:spcAft>
              <a:buNone/>
            </a:pPr>
            <a:r>
              <a:t/>
            </a:r>
            <a:endParaRPr/>
          </a:p>
        </p:txBody>
      </p:sp>
      <p:cxnSp>
        <p:nvCxnSpPr>
          <p:cNvPr id="474" name="Google Shape;474;p61"/>
          <p:cNvCxnSpPr/>
          <p:nvPr/>
        </p:nvCxnSpPr>
        <p:spPr>
          <a:xfrm>
            <a:off x="4002625" y="3740150"/>
            <a:ext cx="1608600" cy="1050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Contents</a:t>
            </a:r>
            <a:endParaRPr/>
          </a:p>
        </p:txBody>
      </p:sp>
      <p:sp>
        <p:nvSpPr>
          <p:cNvPr id="85" name="Google Shape;85;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Part I </a:t>
            </a:r>
            <a:r>
              <a:rPr lang="en">
                <a:solidFill>
                  <a:schemeClr val="dk1"/>
                </a:solidFill>
              </a:rPr>
              <a:t>Artificial Intelligence - An Introduction</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What is AI?</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How to Accomplish AI?</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Where are we now?</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Part II Current Challenges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Part III Emerging Trends and Opportunities</a:t>
            </a:r>
            <a:endParaRPr>
              <a:solidFill>
                <a:schemeClr val="dk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6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Recent Frontiers of AI Research …</a:t>
            </a:r>
            <a:endParaRPr/>
          </a:p>
          <a:p>
            <a:pPr indent="0" lvl="0" marL="0" rtl="0" algn="l">
              <a:spcBef>
                <a:spcPts val="0"/>
              </a:spcBef>
              <a:spcAft>
                <a:spcPts val="0"/>
              </a:spcAft>
              <a:buNone/>
            </a:pPr>
            <a:r>
              <a:rPr lang="en"/>
              <a:t> …</a:t>
            </a:r>
            <a:endParaRPr/>
          </a:p>
        </p:txBody>
      </p:sp>
      <p:cxnSp>
        <p:nvCxnSpPr>
          <p:cNvPr id="480" name="Google Shape;480;p62"/>
          <p:cNvCxnSpPr/>
          <p:nvPr/>
        </p:nvCxnSpPr>
        <p:spPr>
          <a:xfrm>
            <a:off x="4002625" y="3740150"/>
            <a:ext cx="1608600" cy="10500"/>
          </a:xfrm>
          <a:prstGeom prst="straightConnector1">
            <a:avLst/>
          </a:prstGeom>
          <a:noFill/>
          <a:ln cap="flat" cmpd="sng" w="19050">
            <a:solidFill>
              <a:schemeClr val="dk2"/>
            </a:solidFill>
            <a:prstDash val="solid"/>
            <a:round/>
            <a:headEnd len="med" w="med" type="none"/>
            <a:tailEnd len="med" w="med" type="triangle"/>
          </a:ln>
        </p:spPr>
      </p:cxnSp>
      <p:pic>
        <p:nvPicPr>
          <p:cNvPr id="481" name="Google Shape;481;p62"/>
          <p:cNvPicPr preferRelativeResize="0"/>
          <p:nvPr/>
        </p:nvPicPr>
        <p:blipFill>
          <a:blip r:embed="rId3">
            <a:alphaModFix/>
          </a:blip>
          <a:stretch>
            <a:fillRect/>
          </a:stretch>
        </p:blipFill>
        <p:spPr>
          <a:xfrm>
            <a:off x="311700" y="1206263"/>
            <a:ext cx="3697826" cy="1806199"/>
          </a:xfrm>
          <a:prstGeom prst="rect">
            <a:avLst/>
          </a:prstGeom>
          <a:noFill/>
          <a:ln>
            <a:noFill/>
          </a:ln>
        </p:spPr>
      </p:pic>
      <p:sp>
        <p:nvSpPr>
          <p:cNvPr id="482" name="Google Shape;482;p62"/>
          <p:cNvSpPr txBox="1"/>
          <p:nvPr/>
        </p:nvSpPr>
        <p:spPr>
          <a:xfrm>
            <a:off x="355600" y="3158075"/>
            <a:ext cx="3562500" cy="3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rPr>
              <a:t>Deep Learning in Synthetic Aperture Radar Imaging</a:t>
            </a:r>
            <a:endParaRPr sz="1100">
              <a:solidFill>
                <a:schemeClr val="dk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6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Recent Frontiers of AI Research …</a:t>
            </a:r>
            <a:endParaRPr/>
          </a:p>
        </p:txBody>
      </p:sp>
      <p:cxnSp>
        <p:nvCxnSpPr>
          <p:cNvPr id="488" name="Google Shape;488;p63"/>
          <p:cNvCxnSpPr/>
          <p:nvPr/>
        </p:nvCxnSpPr>
        <p:spPr>
          <a:xfrm>
            <a:off x="4002625" y="3740150"/>
            <a:ext cx="1608600" cy="10500"/>
          </a:xfrm>
          <a:prstGeom prst="straightConnector1">
            <a:avLst/>
          </a:prstGeom>
          <a:noFill/>
          <a:ln cap="flat" cmpd="sng" w="19050">
            <a:solidFill>
              <a:schemeClr val="dk2"/>
            </a:solidFill>
            <a:prstDash val="solid"/>
            <a:round/>
            <a:headEnd len="med" w="med" type="none"/>
            <a:tailEnd len="med" w="med" type="triangle"/>
          </a:ln>
        </p:spPr>
      </p:cxnSp>
      <p:pic>
        <p:nvPicPr>
          <p:cNvPr id="489" name="Google Shape;489;p63"/>
          <p:cNvPicPr preferRelativeResize="0"/>
          <p:nvPr/>
        </p:nvPicPr>
        <p:blipFill>
          <a:blip r:embed="rId3">
            <a:alphaModFix/>
          </a:blip>
          <a:stretch>
            <a:fillRect/>
          </a:stretch>
        </p:blipFill>
        <p:spPr>
          <a:xfrm>
            <a:off x="311700" y="1206263"/>
            <a:ext cx="3697826" cy="1806199"/>
          </a:xfrm>
          <a:prstGeom prst="rect">
            <a:avLst/>
          </a:prstGeom>
          <a:noFill/>
          <a:ln>
            <a:noFill/>
          </a:ln>
        </p:spPr>
      </p:pic>
      <p:sp>
        <p:nvSpPr>
          <p:cNvPr id="490" name="Google Shape;490;p63"/>
          <p:cNvSpPr txBox="1"/>
          <p:nvPr/>
        </p:nvSpPr>
        <p:spPr>
          <a:xfrm>
            <a:off x="355600" y="3158075"/>
            <a:ext cx="3562500" cy="3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rPr>
              <a:t>Deep Learning in Synthetic Aperture Radar Imaging</a:t>
            </a:r>
            <a:endParaRPr sz="1100">
              <a:solidFill>
                <a:schemeClr val="dk1"/>
              </a:solidFill>
            </a:endParaRPr>
          </a:p>
        </p:txBody>
      </p:sp>
      <p:pic>
        <p:nvPicPr>
          <p:cNvPr id="491" name="Google Shape;491;p63"/>
          <p:cNvPicPr preferRelativeResize="0"/>
          <p:nvPr/>
        </p:nvPicPr>
        <p:blipFill>
          <a:blip r:embed="rId4">
            <a:alphaModFix/>
          </a:blip>
          <a:stretch>
            <a:fillRect/>
          </a:stretch>
        </p:blipFill>
        <p:spPr>
          <a:xfrm>
            <a:off x="4204250" y="1434700"/>
            <a:ext cx="3704393" cy="2910599"/>
          </a:xfrm>
          <a:prstGeom prst="rect">
            <a:avLst/>
          </a:prstGeom>
          <a:noFill/>
          <a:ln>
            <a:noFill/>
          </a:ln>
        </p:spPr>
      </p:pic>
      <p:sp>
        <p:nvSpPr>
          <p:cNvPr id="492" name="Google Shape;492;p63"/>
          <p:cNvSpPr txBox="1"/>
          <p:nvPr/>
        </p:nvSpPr>
        <p:spPr>
          <a:xfrm>
            <a:off x="4503800" y="4548675"/>
            <a:ext cx="3562500" cy="3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rPr>
              <a:t>Machine Learning meets Weather Forecasting</a:t>
            </a:r>
            <a:endParaRPr sz="1100">
              <a:solidFill>
                <a:schemeClr val="dk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6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Frontiers in AI: </a:t>
            </a:r>
            <a:r>
              <a:rPr lang="en"/>
              <a:t> </a:t>
            </a:r>
            <a:r>
              <a:rPr lang="en">
                <a:solidFill>
                  <a:srgbClr val="D9EAD3"/>
                </a:solidFill>
              </a:rPr>
              <a:t>Sustainable AI</a:t>
            </a:r>
            <a:endParaRPr>
              <a:solidFill>
                <a:srgbClr val="D9EAD3"/>
              </a:solidFill>
            </a:endParaRPr>
          </a:p>
        </p:txBody>
      </p:sp>
      <p:cxnSp>
        <p:nvCxnSpPr>
          <p:cNvPr id="498" name="Google Shape;498;p64"/>
          <p:cNvCxnSpPr/>
          <p:nvPr/>
        </p:nvCxnSpPr>
        <p:spPr>
          <a:xfrm>
            <a:off x="4002625" y="3740150"/>
            <a:ext cx="1608600" cy="10500"/>
          </a:xfrm>
          <a:prstGeom prst="straightConnector1">
            <a:avLst/>
          </a:prstGeom>
          <a:noFill/>
          <a:ln cap="flat" cmpd="sng" w="19050">
            <a:solidFill>
              <a:schemeClr val="dk2"/>
            </a:solidFill>
            <a:prstDash val="solid"/>
            <a:round/>
            <a:headEnd len="med" w="med" type="none"/>
            <a:tailEnd len="med" w="med" type="triangle"/>
          </a:ln>
        </p:spPr>
      </p:cxnSp>
      <p:sp>
        <p:nvSpPr>
          <p:cNvPr id="499" name="Google Shape;499;p64"/>
          <p:cNvSpPr txBox="1"/>
          <p:nvPr/>
        </p:nvSpPr>
        <p:spPr>
          <a:xfrm>
            <a:off x="137575" y="1572650"/>
            <a:ext cx="4521300" cy="286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450">
                <a:solidFill>
                  <a:schemeClr val="dk1"/>
                </a:solidFill>
                <a:highlight>
                  <a:schemeClr val="lt1"/>
                </a:highlight>
                <a:latin typeface="Roboto"/>
                <a:ea typeface="Roboto"/>
                <a:cs typeface="Roboto"/>
                <a:sym typeface="Roboto"/>
              </a:rPr>
              <a:t>“...</a:t>
            </a:r>
            <a:r>
              <a:rPr lang="en" sz="1450">
                <a:solidFill>
                  <a:schemeClr val="dk1"/>
                </a:solidFill>
                <a:highlight>
                  <a:schemeClr val="lt1"/>
                </a:highlight>
                <a:latin typeface="Roboto"/>
                <a:ea typeface="Roboto"/>
                <a:cs typeface="Roboto"/>
                <a:sym typeface="Roboto"/>
              </a:rPr>
              <a:t>research estimating</a:t>
            </a:r>
            <a:r>
              <a:rPr lang="en" sz="1450">
                <a:solidFill>
                  <a:srgbClr val="FFFF00"/>
                </a:solidFill>
                <a:highlight>
                  <a:schemeClr val="lt1"/>
                </a:highlight>
                <a:latin typeface="Roboto"/>
                <a:ea typeface="Roboto"/>
                <a:cs typeface="Roboto"/>
                <a:sym typeface="Roboto"/>
              </a:rPr>
              <a:t> that training GPT-3 in Microsoft’s US data centers directly consumed 700,000 liters of water</a:t>
            </a:r>
            <a:r>
              <a:rPr lang="en" sz="1450">
                <a:solidFill>
                  <a:schemeClr val="dk1"/>
                </a:solidFill>
                <a:highlight>
                  <a:schemeClr val="lt1"/>
                </a:highlight>
                <a:latin typeface="Roboto"/>
                <a:ea typeface="Roboto"/>
                <a:cs typeface="Roboto"/>
                <a:sym typeface="Roboto"/>
              </a:rPr>
              <a:t> in about a month—not including the indirect water use associated with electricity generation. </a:t>
            </a:r>
            <a:endParaRPr sz="1450">
              <a:solidFill>
                <a:schemeClr val="dk1"/>
              </a:solidFill>
              <a:highlight>
                <a:schemeClr val="lt1"/>
              </a:highlight>
              <a:latin typeface="Roboto"/>
              <a:ea typeface="Roboto"/>
              <a:cs typeface="Roboto"/>
              <a:sym typeface="Roboto"/>
            </a:endParaRPr>
          </a:p>
          <a:p>
            <a:pPr indent="0" lvl="0" marL="0" rtl="0" algn="l">
              <a:spcBef>
                <a:spcPts val="0"/>
              </a:spcBef>
              <a:spcAft>
                <a:spcPts val="0"/>
              </a:spcAft>
              <a:buNone/>
            </a:pPr>
            <a:r>
              <a:t/>
            </a:r>
            <a:endParaRPr sz="1450">
              <a:solidFill>
                <a:schemeClr val="dk1"/>
              </a:solidFill>
              <a:highlight>
                <a:schemeClr val="lt1"/>
              </a:highlight>
              <a:latin typeface="Roboto"/>
              <a:ea typeface="Roboto"/>
              <a:cs typeface="Roboto"/>
              <a:sym typeface="Roboto"/>
            </a:endParaRPr>
          </a:p>
          <a:p>
            <a:pPr indent="0" lvl="0" marL="0" rtl="0" algn="l">
              <a:spcBef>
                <a:spcPts val="0"/>
              </a:spcBef>
              <a:spcAft>
                <a:spcPts val="0"/>
              </a:spcAft>
              <a:buNone/>
            </a:pPr>
            <a:r>
              <a:rPr lang="en" sz="1450">
                <a:solidFill>
                  <a:schemeClr val="dk1"/>
                </a:solidFill>
                <a:highlight>
                  <a:schemeClr val="lt1"/>
                </a:highlight>
                <a:latin typeface="Roboto"/>
                <a:ea typeface="Roboto"/>
                <a:cs typeface="Roboto"/>
                <a:sym typeface="Roboto"/>
              </a:rPr>
              <a:t>The team has also calculated</a:t>
            </a:r>
            <a:r>
              <a:rPr lang="en" sz="1450">
                <a:solidFill>
                  <a:srgbClr val="FFFF00"/>
                </a:solidFill>
                <a:highlight>
                  <a:schemeClr val="lt1"/>
                </a:highlight>
                <a:latin typeface="Roboto"/>
                <a:ea typeface="Roboto"/>
                <a:cs typeface="Roboto"/>
                <a:sym typeface="Roboto"/>
              </a:rPr>
              <a:t> that every short conversation of 20 to 50 questions and answers with ChatGPT represents about 500 milliliters of water." [6]</a:t>
            </a:r>
            <a:endParaRPr sz="1450">
              <a:solidFill>
                <a:srgbClr val="FFFF00"/>
              </a:solidFill>
              <a:highlight>
                <a:schemeClr val="lt1"/>
              </a:highlight>
              <a:latin typeface="Roboto"/>
              <a:ea typeface="Roboto"/>
              <a:cs typeface="Roboto"/>
              <a:sym typeface="Roboto"/>
            </a:endParaRPr>
          </a:p>
          <a:p>
            <a:pPr indent="0" lvl="0" marL="0" rtl="0" algn="l">
              <a:spcBef>
                <a:spcPts val="0"/>
              </a:spcBef>
              <a:spcAft>
                <a:spcPts val="0"/>
              </a:spcAft>
              <a:buNone/>
            </a:pPr>
            <a:r>
              <a:t/>
            </a:r>
            <a:endParaRPr sz="1450">
              <a:solidFill>
                <a:srgbClr val="FFFF00"/>
              </a:solidFill>
              <a:highlight>
                <a:schemeClr val="lt1"/>
              </a:highlight>
              <a:latin typeface="Roboto"/>
              <a:ea typeface="Roboto"/>
              <a:cs typeface="Roboto"/>
              <a:sym typeface="Roboto"/>
            </a:endParaRPr>
          </a:p>
          <a:p>
            <a:pPr indent="-320675" lvl="0" marL="457200" rtl="0" algn="l">
              <a:spcBef>
                <a:spcPts val="0"/>
              </a:spcBef>
              <a:spcAft>
                <a:spcPts val="0"/>
              </a:spcAft>
              <a:buClr>
                <a:srgbClr val="FFFF00"/>
              </a:buClr>
              <a:buSzPts val="1450"/>
              <a:buFont typeface="Roboto"/>
              <a:buChar char="-"/>
            </a:pPr>
            <a:r>
              <a:rPr lang="en" sz="1450">
                <a:solidFill>
                  <a:schemeClr val="dk1"/>
                </a:solidFill>
                <a:highlight>
                  <a:schemeClr val="lt1"/>
                </a:highlight>
                <a:latin typeface="Roboto"/>
                <a:ea typeface="Roboto"/>
                <a:cs typeface="Roboto"/>
                <a:sym typeface="Roboto"/>
              </a:rPr>
              <a:t>Shaolei Ren,  University of California, Riverside</a:t>
            </a:r>
            <a:endParaRPr sz="1450">
              <a:solidFill>
                <a:srgbClr val="FFFF00"/>
              </a:solidFill>
              <a:highlight>
                <a:schemeClr val="lt1"/>
              </a:highlight>
              <a:latin typeface="Roboto"/>
              <a:ea typeface="Roboto"/>
              <a:cs typeface="Roboto"/>
              <a:sym typeface="Roboto"/>
            </a:endParaRPr>
          </a:p>
        </p:txBody>
      </p:sp>
      <p:pic>
        <p:nvPicPr>
          <p:cNvPr id="500" name="Google Shape;500;p64"/>
          <p:cNvPicPr preferRelativeResize="0"/>
          <p:nvPr/>
        </p:nvPicPr>
        <p:blipFill>
          <a:blip r:embed="rId3">
            <a:alphaModFix/>
          </a:blip>
          <a:stretch>
            <a:fillRect/>
          </a:stretch>
        </p:blipFill>
        <p:spPr>
          <a:xfrm>
            <a:off x="5245050" y="1651788"/>
            <a:ext cx="3227975" cy="2770027"/>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65"/>
          <p:cNvSpPr txBox="1"/>
          <p:nvPr>
            <p:ph type="title"/>
          </p:nvPr>
        </p:nvSpPr>
        <p:spPr>
          <a:xfrm>
            <a:off x="448475" y="1999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577">
                <a:solidFill>
                  <a:srgbClr val="93C47D"/>
                </a:solidFill>
              </a:rPr>
              <a:t>AI</a:t>
            </a:r>
            <a:r>
              <a:rPr lang="en" sz="3577"/>
              <a:t> will progress </a:t>
            </a:r>
            <a:r>
              <a:rPr lang="en" sz="3577"/>
              <a:t>significantly</a:t>
            </a:r>
            <a:r>
              <a:rPr lang="en" sz="3577"/>
              <a:t>,</a:t>
            </a:r>
            <a:r>
              <a:rPr lang="en" sz="3577">
                <a:solidFill>
                  <a:srgbClr val="B6D7A8"/>
                </a:solidFill>
              </a:rPr>
              <a:t> transforming most of the industries</a:t>
            </a:r>
            <a:r>
              <a:rPr lang="en" sz="3577"/>
              <a:t> and helping us to</a:t>
            </a:r>
            <a:endParaRPr sz="3577">
              <a:solidFill>
                <a:srgbClr val="B6D7A8"/>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 </a:t>
            </a:r>
            <a:endParaRPr b="1">
              <a:solidFill>
                <a:srgbClr val="EAD1DC"/>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66"/>
          <p:cNvSpPr txBox="1"/>
          <p:nvPr>
            <p:ph type="title"/>
          </p:nvPr>
        </p:nvSpPr>
        <p:spPr>
          <a:xfrm>
            <a:off x="448475" y="1999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t>
            </a:r>
            <a:r>
              <a:rPr b="1" lang="en">
                <a:solidFill>
                  <a:srgbClr val="93C47D"/>
                </a:solidFill>
              </a:rPr>
              <a:t>to overcome real existential challenges</a:t>
            </a:r>
            <a:r>
              <a:rPr lang="en"/>
              <a:t> from discovering drug for a pandemic </a:t>
            </a:r>
            <a:endParaRPr b="1">
              <a:solidFill>
                <a:srgbClr val="EAD1DC"/>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67"/>
          <p:cNvSpPr txBox="1"/>
          <p:nvPr>
            <p:ph type="title"/>
          </p:nvPr>
        </p:nvSpPr>
        <p:spPr>
          <a:xfrm>
            <a:off x="448475" y="1999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 </a:t>
            </a:r>
            <a:r>
              <a:rPr b="1" lang="en">
                <a:solidFill>
                  <a:srgbClr val="93C47D"/>
                </a:solidFill>
              </a:rPr>
              <a:t>to sustain human life</a:t>
            </a:r>
            <a:r>
              <a:rPr b="1" lang="en"/>
              <a:t> during crisis, disasters</a:t>
            </a:r>
            <a:endParaRPr b="1">
              <a:solidFill>
                <a:srgbClr val="EAD1DC"/>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68"/>
          <p:cNvSpPr txBox="1"/>
          <p:nvPr>
            <p:ph type="title"/>
          </p:nvPr>
        </p:nvSpPr>
        <p:spPr>
          <a:xfrm>
            <a:off x="361950" y="1999050"/>
            <a:ext cx="8781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Lora"/>
                <a:ea typeface="Lora"/>
                <a:cs typeface="Lora"/>
                <a:sym typeface="Lora"/>
              </a:rPr>
              <a:t>In future, AI will be “</a:t>
            </a:r>
            <a:r>
              <a:rPr lang="en">
                <a:solidFill>
                  <a:srgbClr val="D9EAD3"/>
                </a:solidFill>
                <a:latin typeface="Lora"/>
                <a:ea typeface="Lora"/>
                <a:cs typeface="Lora"/>
                <a:sym typeface="Lora"/>
              </a:rPr>
              <a:t>like the air that inhabit you</a:t>
            </a:r>
            <a:r>
              <a:rPr lang="en">
                <a:latin typeface="Lora"/>
                <a:ea typeface="Lora"/>
                <a:cs typeface="Lora"/>
                <a:sym typeface="Lora"/>
              </a:rPr>
              <a:t>”, </a:t>
            </a:r>
            <a:endParaRPr>
              <a:latin typeface="Lora"/>
              <a:ea typeface="Lora"/>
              <a:cs typeface="Lora"/>
              <a:sym typeface="Lora"/>
            </a:endParaRPr>
          </a:p>
          <a:p>
            <a:pPr indent="0" lvl="0" marL="0" rtl="0" algn="l">
              <a:spcBef>
                <a:spcPts val="0"/>
              </a:spcBef>
              <a:spcAft>
                <a:spcPts val="0"/>
              </a:spcAft>
              <a:buNone/>
            </a:pPr>
            <a:r>
              <a:rPr lang="en">
                <a:latin typeface="Lora"/>
                <a:ea typeface="Lora"/>
                <a:cs typeface="Lora"/>
                <a:sym typeface="Lora"/>
              </a:rPr>
              <a:t>“</a:t>
            </a:r>
            <a:r>
              <a:rPr lang="en">
                <a:solidFill>
                  <a:srgbClr val="B6D7A8"/>
                </a:solidFill>
                <a:latin typeface="Lora"/>
                <a:ea typeface="Lora"/>
                <a:cs typeface="Lora"/>
                <a:sym typeface="Lora"/>
              </a:rPr>
              <a:t>that </a:t>
            </a:r>
            <a:r>
              <a:rPr b="1" lang="en">
                <a:solidFill>
                  <a:srgbClr val="B6D7A8"/>
                </a:solidFill>
                <a:latin typeface="Lora"/>
                <a:ea typeface="Lora"/>
                <a:cs typeface="Lora"/>
                <a:sym typeface="Lora"/>
              </a:rPr>
              <a:t>unnoticed</a:t>
            </a:r>
            <a:r>
              <a:rPr b="1" lang="en">
                <a:latin typeface="Lora"/>
                <a:ea typeface="Lora"/>
                <a:cs typeface="Lora"/>
                <a:sym typeface="Lora"/>
              </a:rPr>
              <a:t> </a:t>
            </a:r>
            <a:r>
              <a:rPr lang="en">
                <a:latin typeface="Lora"/>
                <a:ea typeface="Lora"/>
                <a:cs typeface="Lora"/>
                <a:sym typeface="Lora"/>
              </a:rPr>
              <a:t>and</a:t>
            </a:r>
            <a:r>
              <a:rPr lang="en">
                <a:solidFill>
                  <a:srgbClr val="EAD1DC"/>
                </a:solidFill>
                <a:latin typeface="Lora"/>
                <a:ea typeface="Lora"/>
                <a:cs typeface="Lora"/>
                <a:sym typeface="Lora"/>
              </a:rPr>
              <a:t> </a:t>
            </a:r>
            <a:r>
              <a:rPr lang="en">
                <a:solidFill>
                  <a:srgbClr val="6D9EEB"/>
                </a:solidFill>
                <a:latin typeface="Lora"/>
                <a:ea typeface="Lora"/>
                <a:cs typeface="Lora"/>
                <a:sym typeface="Lora"/>
              </a:rPr>
              <a:t>that </a:t>
            </a:r>
            <a:r>
              <a:rPr b="1" lang="en">
                <a:solidFill>
                  <a:srgbClr val="6D9EEB"/>
                </a:solidFill>
                <a:latin typeface="Lora"/>
                <a:ea typeface="Lora"/>
                <a:cs typeface="Lora"/>
                <a:sym typeface="Lora"/>
              </a:rPr>
              <a:t>necessary” </a:t>
            </a:r>
            <a:r>
              <a:rPr b="1" baseline="30000" lang="en">
                <a:solidFill>
                  <a:srgbClr val="6D9EEB"/>
                </a:solidFill>
                <a:latin typeface="Lora"/>
                <a:ea typeface="Lora"/>
                <a:cs typeface="Lora"/>
                <a:sym typeface="Lora"/>
              </a:rPr>
              <a:t>*</a:t>
            </a:r>
            <a:endParaRPr b="1" baseline="30000">
              <a:solidFill>
                <a:srgbClr val="6D9EEB"/>
              </a:solidFill>
              <a:latin typeface="Lora"/>
              <a:ea typeface="Lora"/>
              <a:cs typeface="Lora"/>
              <a:sym typeface="Lora"/>
            </a:endParaRPr>
          </a:p>
          <a:p>
            <a:pPr indent="0" lvl="0" marL="0" rtl="0" algn="l">
              <a:spcBef>
                <a:spcPts val="0"/>
              </a:spcBef>
              <a:spcAft>
                <a:spcPts val="0"/>
              </a:spcAft>
              <a:buNone/>
            </a:pPr>
            <a:r>
              <a:t/>
            </a:r>
            <a:endParaRPr>
              <a:latin typeface="Lora"/>
              <a:ea typeface="Lora"/>
              <a:cs typeface="Lora"/>
              <a:sym typeface="Lora"/>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69"/>
          <p:cNvSpPr txBox="1"/>
          <p:nvPr>
            <p:ph type="title"/>
          </p:nvPr>
        </p:nvSpPr>
        <p:spPr>
          <a:xfrm>
            <a:off x="309025" y="1999050"/>
            <a:ext cx="8835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Lora"/>
                <a:ea typeface="Lora"/>
                <a:cs typeface="Lora"/>
                <a:sym typeface="Lora"/>
              </a:rPr>
              <a:t>In future, AI will be “</a:t>
            </a:r>
            <a:r>
              <a:rPr lang="en">
                <a:solidFill>
                  <a:srgbClr val="D9EAD3"/>
                </a:solidFill>
                <a:latin typeface="Lora"/>
                <a:ea typeface="Lora"/>
                <a:cs typeface="Lora"/>
                <a:sym typeface="Lora"/>
              </a:rPr>
              <a:t>like the air that inhabit you</a:t>
            </a:r>
            <a:r>
              <a:rPr lang="en">
                <a:latin typeface="Lora"/>
                <a:ea typeface="Lora"/>
                <a:cs typeface="Lora"/>
                <a:sym typeface="Lora"/>
              </a:rPr>
              <a:t>”, </a:t>
            </a:r>
            <a:endParaRPr>
              <a:latin typeface="Lora"/>
              <a:ea typeface="Lora"/>
              <a:cs typeface="Lora"/>
              <a:sym typeface="Lora"/>
            </a:endParaRPr>
          </a:p>
          <a:p>
            <a:pPr indent="0" lvl="0" marL="0" rtl="0" algn="l">
              <a:spcBef>
                <a:spcPts val="0"/>
              </a:spcBef>
              <a:spcAft>
                <a:spcPts val="0"/>
              </a:spcAft>
              <a:buNone/>
            </a:pPr>
            <a:r>
              <a:rPr lang="en">
                <a:latin typeface="Lora"/>
                <a:ea typeface="Lora"/>
                <a:cs typeface="Lora"/>
                <a:sym typeface="Lora"/>
              </a:rPr>
              <a:t>“</a:t>
            </a:r>
            <a:r>
              <a:rPr lang="en">
                <a:solidFill>
                  <a:srgbClr val="B6D7A8"/>
                </a:solidFill>
                <a:latin typeface="Lora"/>
                <a:ea typeface="Lora"/>
                <a:cs typeface="Lora"/>
                <a:sym typeface="Lora"/>
              </a:rPr>
              <a:t>that </a:t>
            </a:r>
            <a:r>
              <a:rPr b="1" lang="en">
                <a:solidFill>
                  <a:srgbClr val="B6D7A8"/>
                </a:solidFill>
                <a:latin typeface="Lora"/>
                <a:ea typeface="Lora"/>
                <a:cs typeface="Lora"/>
                <a:sym typeface="Lora"/>
              </a:rPr>
              <a:t>unnoticed</a:t>
            </a:r>
            <a:r>
              <a:rPr b="1" lang="en">
                <a:latin typeface="Lora"/>
                <a:ea typeface="Lora"/>
                <a:cs typeface="Lora"/>
                <a:sym typeface="Lora"/>
              </a:rPr>
              <a:t> </a:t>
            </a:r>
            <a:r>
              <a:rPr lang="en">
                <a:latin typeface="Lora"/>
                <a:ea typeface="Lora"/>
                <a:cs typeface="Lora"/>
                <a:sym typeface="Lora"/>
              </a:rPr>
              <a:t>and</a:t>
            </a:r>
            <a:r>
              <a:rPr lang="en">
                <a:solidFill>
                  <a:srgbClr val="EAD1DC"/>
                </a:solidFill>
                <a:latin typeface="Lora"/>
                <a:ea typeface="Lora"/>
                <a:cs typeface="Lora"/>
                <a:sym typeface="Lora"/>
              </a:rPr>
              <a:t> </a:t>
            </a:r>
            <a:r>
              <a:rPr lang="en">
                <a:solidFill>
                  <a:srgbClr val="6D9EEB"/>
                </a:solidFill>
                <a:latin typeface="Lora"/>
                <a:ea typeface="Lora"/>
                <a:cs typeface="Lora"/>
                <a:sym typeface="Lora"/>
              </a:rPr>
              <a:t>that </a:t>
            </a:r>
            <a:r>
              <a:rPr b="1" lang="en">
                <a:solidFill>
                  <a:srgbClr val="6D9EEB"/>
                </a:solidFill>
                <a:latin typeface="Lora"/>
                <a:ea typeface="Lora"/>
                <a:cs typeface="Lora"/>
                <a:sym typeface="Lora"/>
              </a:rPr>
              <a:t>necessary” </a:t>
            </a:r>
            <a:r>
              <a:rPr b="1" baseline="30000" lang="en">
                <a:solidFill>
                  <a:srgbClr val="6D9EEB"/>
                </a:solidFill>
                <a:latin typeface="Lora"/>
                <a:ea typeface="Lora"/>
                <a:cs typeface="Lora"/>
                <a:sym typeface="Lora"/>
              </a:rPr>
              <a:t>*</a:t>
            </a:r>
            <a:endParaRPr b="1" baseline="30000">
              <a:solidFill>
                <a:srgbClr val="6D9EEB"/>
              </a:solidFill>
              <a:latin typeface="Lora"/>
              <a:ea typeface="Lora"/>
              <a:cs typeface="Lora"/>
              <a:sym typeface="Lora"/>
            </a:endParaRPr>
          </a:p>
        </p:txBody>
      </p:sp>
      <p:sp>
        <p:nvSpPr>
          <p:cNvPr id="526" name="Google Shape;526;p69"/>
          <p:cNvSpPr txBox="1"/>
          <p:nvPr/>
        </p:nvSpPr>
        <p:spPr>
          <a:xfrm>
            <a:off x="658275" y="4533900"/>
            <a:ext cx="7694100" cy="38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Lora"/>
                <a:ea typeface="Lora"/>
                <a:cs typeface="Lora"/>
                <a:sym typeface="Lora"/>
              </a:rPr>
              <a:t>*</a:t>
            </a:r>
            <a:r>
              <a:rPr lang="en" sz="1100">
                <a:solidFill>
                  <a:schemeClr val="dk1"/>
                </a:solidFill>
                <a:latin typeface="Lora"/>
                <a:ea typeface="Lora"/>
                <a:cs typeface="Lora"/>
                <a:sym typeface="Lora"/>
              </a:rPr>
              <a:t>From Margaret Atwood’s Poem “Variation on the Word Sleep</a:t>
            </a:r>
            <a:r>
              <a:rPr lang="en" sz="1200">
                <a:solidFill>
                  <a:schemeClr val="dk1"/>
                </a:solidFill>
                <a:latin typeface="Lora"/>
                <a:ea typeface="Lora"/>
                <a:cs typeface="Lora"/>
                <a:sym typeface="Lora"/>
              </a:rPr>
              <a:t>” </a:t>
            </a:r>
            <a:endParaRPr sz="1200">
              <a:solidFill>
                <a:schemeClr val="dk1"/>
              </a:solidFill>
              <a:latin typeface="Lora"/>
              <a:ea typeface="Lora"/>
              <a:cs typeface="Lora"/>
              <a:sym typeface="Lora"/>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7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532" name="Google Shape;532;p7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t/>
            </a:r>
            <a:endParaRPr/>
          </a:p>
          <a:p>
            <a:pPr indent="-325755" lvl="0" marL="457200" rtl="0" algn="l">
              <a:spcBef>
                <a:spcPts val="1200"/>
              </a:spcBef>
              <a:spcAft>
                <a:spcPts val="0"/>
              </a:spcAft>
              <a:buSzPct val="100000"/>
              <a:buAutoNum type="arabicPeriod"/>
            </a:pPr>
            <a:r>
              <a:rPr lang="en" u="sng">
                <a:solidFill>
                  <a:schemeClr val="hlink"/>
                </a:solidFill>
                <a:hlinkClick r:id="rId3"/>
              </a:rPr>
              <a:t>https://www.youtube.com/watch?v=J8Eh7RqggsU&amp;list=PLoROMvodv4rO1NB9TD4iUZ3qghGEGtqNX</a:t>
            </a:r>
            <a:endParaRPr/>
          </a:p>
          <a:p>
            <a:pPr indent="-325755" lvl="0" marL="457200" rtl="0" algn="l">
              <a:spcBef>
                <a:spcPts val="0"/>
              </a:spcBef>
              <a:spcAft>
                <a:spcPts val="0"/>
              </a:spcAft>
              <a:buSzPct val="100000"/>
              <a:buAutoNum type="arabicPeriod"/>
            </a:pPr>
            <a:r>
              <a:rPr lang="en" u="sng">
                <a:solidFill>
                  <a:schemeClr val="hlink"/>
                </a:solidFill>
                <a:hlinkClick r:id="rId4"/>
              </a:rPr>
              <a:t>https://www.youtube.com/watch?v=5p248yoa3oE</a:t>
            </a:r>
            <a:r>
              <a:rPr lang="en"/>
              <a:t> - Andrew Ng</a:t>
            </a:r>
            <a:endParaRPr/>
          </a:p>
          <a:p>
            <a:pPr indent="-325755" lvl="0" marL="457200" rtl="0" algn="l">
              <a:spcBef>
                <a:spcPts val="0"/>
              </a:spcBef>
              <a:spcAft>
                <a:spcPts val="0"/>
              </a:spcAft>
              <a:buSzPct val="100000"/>
              <a:buAutoNum type="arabicPeriod"/>
            </a:pPr>
            <a:r>
              <a:rPr lang="en" u="sng">
                <a:solidFill>
                  <a:schemeClr val="hlink"/>
                </a:solidFill>
                <a:hlinkClick r:id="rId5"/>
              </a:rPr>
              <a:t>h</a:t>
            </a:r>
            <a:r>
              <a:rPr lang="en" u="sng">
                <a:solidFill>
                  <a:schemeClr val="hlink"/>
                </a:solidFill>
                <a:hlinkClick r:id="rId6"/>
              </a:rPr>
              <a:t>ttps://www.youtube.com/watch?v=O5xeyoRL95U</a:t>
            </a:r>
            <a:r>
              <a:rPr lang="en"/>
              <a:t> - Lex Fridman</a:t>
            </a:r>
            <a:endParaRPr/>
          </a:p>
          <a:p>
            <a:pPr indent="-325755" lvl="0" marL="457200" rtl="0" algn="l">
              <a:spcBef>
                <a:spcPts val="0"/>
              </a:spcBef>
              <a:spcAft>
                <a:spcPts val="0"/>
              </a:spcAft>
              <a:buClr>
                <a:schemeClr val="dk1"/>
              </a:buClr>
              <a:buSzPct val="100000"/>
              <a:buAutoNum type="arabicPeriod"/>
            </a:pPr>
            <a:r>
              <a:rPr lang="en">
                <a:solidFill>
                  <a:schemeClr val="dk1"/>
                </a:solidFill>
              </a:rPr>
              <a:t>Explainable AI - From Coursera Specialization Machine Learning Pipelines for Production</a:t>
            </a:r>
            <a:endParaRPr>
              <a:solidFill>
                <a:schemeClr val="dk1"/>
              </a:solidFill>
            </a:endParaRPr>
          </a:p>
          <a:p>
            <a:pPr indent="-298767" lvl="0" marL="457200" rtl="0" algn="l">
              <a:spcBef>
                <a:spcPts val="0"/>
              </a:spcBef>
              <a:spcAft>
                <a:spcPts val="0"/>
              </a:spcAft>
              <a:buSzPct val="72222"/>
              <a:buAutoNum type="arabicPeriod"/>
            </a:pPr>
            <a:r>
              <a:rPr lang="en">
                <a:solidFill>
                  <a:srgbClr val="F1F1F1"/>
                </a:solidFill>
                <a:highlight>
                  <a:srgbClr val="0F0F0F"/>
                </a:highlight>
                <a:latin typeface="Roboto"/>
                <a:ea typeface="Roboto"/>
                <a:cs typeface="Roboto"/>
                <a:sym typeface="Roboto"/>
              </a:rPr>
              <a:t>Going beyond what and asking why: Explainability in ML/DL - Dr. Vineeth N Balasubramanian </a:t>
            </a:r>
            <a:endParaRPr>
              <a:solidFill>
                <a:srgbClr val="F1F1F1"/>
              </a:solidFill>
              <a:highlight>
                <a:srgbClr val="0F0F0F"/>
              </a:highlight>
              <a:latin typeface="Roboto"/>
              <a:ea typeface="Roboto"/>
              <a:cs typeface="Roboto"/>
              <a:sym typeface="Roboto"/>
            </a:endParaRPr>
          </a:p>
          <a:p>
            <a:pPr indent="-325755" lvl="0" marL="457200" rtl="0" algn="l">
              <a:spcBef>
                <a:spcPts val="0"/>
              </a:spcBef>
              <a:spcAft>
                <a:spcPts val="0"/>
              </a:spcAft>
              <a:buClr>
                <a:schemeClr val="dk1"/>
              </a:buClr>
              <a:buSzPct val="100000"/>
              <a:buAutoNum type="arabicPeriod"/>
            </a:pPr>
            <a:r>
              <a:rPr lang="en" u="sng">
                <a:solidFill>
                  <a:schemeClr val="hlink"/>
                </a:solidFill>
                <a:hlinkClick r:id="rId7"/>
              </a:rPr>
              <a:t>https://www.bloomberg.com/news/articles/2023-07-26/extreme-heat-drought-drive-opposition-to-ai-data-centers?srnd=premium-uk</a:t>
            </a:r>
            <a:endParaRPr>
              <a:solidFill>
                <a:schemeClr val="dk1"/>
              </a:solidFill>
            </a:endParaRPr>
          </a:p>
          <a:p>
            <a:pPr indent="-325755" lvl="0" marL="457200" rtl="0" algn="l">
              <a:spcBef>
                <a:spcPts val="0"/>
              </a:spcBef>
              <a:spcAft>
                <a:spcPts val="0"/>
              </a:spcAft>
              <a:buClr>
                <a:schemeClr val="dk1"/>
              </a:buClr>
              <a:buSzPct val="100000"/>
              <a:buAutoNum type="arabicPeriod"/>
            </a:pPr>
            <a:r>
              <a:rPr lang="en">
                <a:solidFill>
                  <a:schemeClr val="dk1"/>
                </a:solidFill>
              </a:rPr>
              <a:t>https://landing.ai/data-centric-ai/#:~:text=Data%2DCentric%20AI%20is%20the,on%20data%20instead%20of%20code.</a:t>
            </a:r>
            <a:endParaRPr>
              <a:solidFill>
                <a:schemeClr val="dk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71"/>
          <p:cNvSpPr txBox="1"/>
          <p:nvPr/>
        </p:nvSpPr>
        <p:spPr>
          <a:xfrm>
            <a:off x="1311150" y="3269800"/>
            <a:ext cx="7293600" cy="116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750">
              <a:solidFill>
                <a:srgbClr val="FFFFFF"/>
              </a:solidFill>
              <a:highlight>
                <a:srgbClr val="000000"/>
              </a:highlight>
            </a:endParaRPr>
          </a:p>
          <a:p>
            <a:pPr indent="0" lvl="0" marL="0" rtl="0" algn="l">
              <a:spcBef>
                <a:spcPts val="0"/>
              </a:spcBef>
              <a:spcAft>
                <a:spcPts val="0"/>
              </a:spcAft>
              <a:buNone/>
            </a:pPr>
            <a:r>
              <a:rPr lang="en" sz="2750">
                <a:solidFill>
                  <a:srgbClr val="FFFFFF"/>
                </a:solidFill>
                <a:highlight>
                  <a:srgbClr val="000000"/>
                </a:highlight>
              </a:rPr>
              <a:t>Thank you all for patient listening!</a:t>
            </a:r>
            <a:endParaRPr sz="2750">
              <a:solidFill>
                <a:srgbClr val="FFFFFF"/>
              </a:solidFill>
              <a:highlight>
                <a:srgbClr val="000000"/>
              </a:highlight>
            </a:endParaRPr>
          </a:p>
          <a:p>
            <a:pPr indent="0" lvl="0" marL="0" rtl="0" algn="l">
              <a:spcBef>
                <a:spcPts val="0"/>
              </a:spcBef>
              <a:spcAft>
                <a:spcPts val="0"/>
              </a:spcAft>
              <a:buNone/>
            </a:pPr>
            <a:r>
              <a:t/>
            </a:r>
            <a:endParaRPr sz="2750">
              <a:solidFill>
                <a:srgbClr val="FFFFFF"/>
              </a:solidFill>
              <a:highlight>
                <a:srgbClr val="000000"/>
              </a:highlight>
            </a:endParaRPr>
          </a:p>
          <a:p>
            <a:pPr indent="0" lvl="0" marL="0" rtl="0" algn="l">
              <a:spcBef>
                <a:spcPts val="0"/>
              </a:spcBef>
              <a:spcAft>
                <a:spcPts val="0"/>
              </a:spcAft>
              <a:buNone/>
            </a:pPr>
            <a:r>
              <a:t/>
            </a:r>
            <a:endParaRPr sz="3100"/>
          </a:p>
        </p:txBody>
      </p:sp>
      <p:pic>
        <p:nvPicPr>
          <p:cNvPr id="538" name="Google Shape;538;p71"/>
          <p:cNvPicPr preferRelativeResize="0"/>
          <p:nvPr/>
        </p:nvPicPr>
        <p:blipFill>
          <a:blip r:embed="rId3">
            <a:alphaModFix/>
          </a:blip>
          <a:stretch>
            <a:fillRect/>
          </a:stretch>
        </p:blipFill>
        <p:spPr>
          <a:xfrm>
            <a:off x="2478625" y="1584525"/>
            <a:ext cx="3023999" cy="1782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406950" y="2285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Artificial Intelligence</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72"/>
          <p:cNvSpPr txBox="1"/>
          <p:nvPr/>
        </p:nvSpPr>
        <p:spPr>
          <a:xfrm>
            <a:off x="1025400" y="1703475"/>
            <a:ext cx="7293600" cy="116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750">
              <a:solidFill>
                <a:srgbClr val="FFFFFF"/>
              </a:solidFill>
              <a:highlight>
                <a:srgbClr val="000000"/>
              </a:highlight>
            </a:endParaRPr>
          </a:p>
          <a:p>
            <a:pPr indent="0" lvl="0" marL="0" rtl="0" algn="l">
              <a:spcBef>
                <a:spcPts val="0"/>
              </a:spcBef>
              <a:spcAft>
                <a:spcPts val="0"/>
              </a:spcAft>
              <a:buNone/>
            </a:pPr>
            <a:r>
              <a:rPr lang="en" sz="2750">
                <a:solidFill>
                  <a:srgbClr val="6D9EEB"/>
                </a:solidFill>
                <a:highlight>
                  <a:srgbClr val="000000"/>
                </a:highlight>
              </a:rPr>
              <a:t>Stay curious</a:t>
            </a:r>
            <a:r>
              <a:rPr lang="en" sz="2750">
                <a:solidFill>
                  <a:srgbClr val="FFFFFF"/>
                </a:solidFill>
                <a:highlight>
                  <a:srgbClr val="000000"/>
                </a:highlight>
              </a:rPr>
              <a:t>, </a:t>
            </a:r>
            <a:r>
              <a:rPr lang="en" sz="2750">
                <a:solidFill>
                  <a:srgbClr val="C27BA0"/>
                </a:solidFill>
                <a:highlight>
                  <a:srgbClr val="000000"/>
                </a:highlight>
              </a:rPr>
              <a:t>keep exploring,</a:t>
            </a:r>
            <a:r>
              <a:rPr lang="en" sz="2750">
                <a:solidFill>
                  <a:srgbClr val="FFFFFF"/>
                </a:solidFill>
                <a:highlight>
                  <a:srgbClr val="000000"/>
                </a:highlight>
              </a:rPr>
              <a:t> </a:t>
            </a:r>
            <a:r>
              <a:rPr b="1" lang="en" sz="2750">
                <a:solidFill>
                  <a:srgbClr val="93C47D"/>
                </a:solidFill>
                <a:highlight>
                  <a:srgbClr val="000000"/>
                </a:highlight>
              </a:rPr>
              <a:t>and embrace the world of Artificial Intelligence!</a:t>
            </a:r>
            <a:endParaRPr b="1" sz="3100">
              <a:solidFill>
                <a:srgbClr val="93C47D"/>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Artificial Intelligence</a:t>
            </a:r>
            <a:endParaRPr/>
          </a:p>
        </p:txBody>
      </p:sp>
      <p:sp>
        <p:nvSpPr>
          <p:cNvPr id="96" name="Google Shape;96;p19"/>
          <p:cNvSpPr txBox="1"/>
          <p:nvPr>
            <p:ph idx="1" type="body"/>
          </p:nvPr>
        </p:nvSpPr>
        <p:spPr>
          <a:xfrm>
            <a:off x="311700" y="1152475"/>
            <a:ext cx="5045700" cy="2175000"/>
          </a:xfrm>
          <a:prstGeom prst="rect">
            <a:avLst/>
          </a:prstGeom>
        </p:spPr>
        <p:txBody>
          <a:bodyPr anchorCtr="0" anchor="t" bIns="91425" lIns="91425" spcFirstLastPara="1" rIns="91425" wrap="square" tIns="91425">
            <a:normAutofit lnSpcReduction="20000"/>
          </a:bodyPr>
          <a:lstStyle/>
          <a:p>
            <a:pPr indent="0" lvl="0" marL="457200" rtl="0" algn="l">
              <a:spcBef>
                <a:spcPts val="0"/>
              </a:spcBef>
              <a:spcAft>
                <a:spcPts val="0"/>
              </a:spcAft>
              <a:buNone/>
            </a:pPr>
            <a:r>
              <a:t/>
            </a:r>
            <a:endParaRPr sz="2200">
              <a:solidFill>
                <a:schemeClr val="dk1"/>
              </a:solidFill>
            </a:endParaRPr>
          </a:p>
          <a:p>
            <a:pPr indent="0" lvl="0" marL="457200" rtl="0" algn="l">
              <a:spcBef>
                <a:spcPts val="1200"/>
              </a:spcBef>
              <a:spcAft>
                <a:spcPts val="0"/>
              </a:spcAft>
              <a:buNone/>
            </a:pPr>
            <a:r>
              <a:rPr lang="en" sz="2200">
                <a:solidFill>
                  <a:srgbClr val="C9DAF8"/>
                </a:solidFill>
              </a:rPr>
              <a:t>“AI is the science and engineering of making intelligent machines”</a:t>
            </a:r>
            <a:endParaRPr sz="2200">
              <a:solidFill>
                <a:srgbClr val="C9DAF8"/>
              </a:solidFill>
            </a:endParaRPr>
          </a:p>
          <a:p>
            <a:pPr indent="-368300" lvl="5" marL="2743200" rtl="0" algn="l">
              <a:spcBef>
                <a:spcPts val="1200"/>
              </a:spcBef>
              <a:spcAft>
                <a:spcPts val="0"/>
              </a:spcAft>
              <a:buClr>
                <a:srgbClr val="C9DAF8"/>
              </a:buClr>
              <a:buSzPts val="2200"/>
              <a:buChar char="-"/>
            </a:pPr>
            <a:r>
              <a:rPr lang="en" sz="2200">
                <a:solidFill>
                  <a:srgbClr val="C9DAF8"/>
                </a:solidFill>
              </a:rPr>
              <a:t>John McCarthy in 1955</a:t>
            </a:r>
            <a:endParaRPr sz="2200">
              <a:solidFill>
                <a:srgbClr val="C9DAF8"/>
              </a:solidFill>
              <a:highlight>
                <a:schemeClr val="lt1"/>
              </a:highlight>
            </a:endParaRPr>
          </a:p>
        </p:txBody>
      </p:sp>
      <p:pic>
        <p:nvPicPr>
          <p:cNvPr id="97" name="Google Shape;97;p19"/>
          <p:cNvPicPr preferRelativeResize="0"/>
          <p:nvPr/>
        </p:nvPicPr>
        <p:blipFill>
          <a:blip r:embed="rId3">
            <a:alphaModFix/>
          </a:blip>
          <a:stretch>
            <a:fillRect/>
          </a:stretch>
        </p:blipFill>
        <p:spPr>
          <a:xfrm>
            <a:off x="5509650" y="1572300"/>
            <a:ext cx="3460799" cy="2387413"/>
          </a:xfrm>
          <a:prstGeom prst="rect">
            <a:avLst/>
          </a:prstGeom>
          <a:noFill/>
          <a:ln>
            <a:noFill/>
          </a:ln>
        </p:spPr>
      </p:pic>
      <p:sp>
        <p:nvSpPr>
          <p:cNvPr id="98" name="Google Shape;98;p19"/>
          <p:cNvSpPr txBox="1"/>
          <p:nvPr/>
        </p:nvSpPr>
        <p:spPr>
          <a:xfrm>
            <a:off x="6129875" y="3959725"/>
            <a:ext cx="26034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Father of Artificial Intelligence</a:t>
            </a:r>
            <a:endParaRPr>
              <a:solidFill>
                <a:schemeClr val="dk1"/>
              </a:solidFill>
            </a:endParaRPr>
          </a:p>
        </p:txBody>
      </p:sp>
      <p:sp>
        <p:nvSpPr>
          <p:cNvPr id="99" name="Google Shape;99;p19"/>
          <p:cNvSpPr txBox="1"/>
          <p:nvPr/>
        </p:nvSpPr>
        <p:spPr>
          <a:xfrm>
            <a:off x="1132175" y="4275650"/>
            <a:ext cx="7601100" cy="79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2200">
                <a:solidFill>
                  <a:schemeClr val="lt1"/>
                </a:solidFill>
              </a:rPr>
              <a:t>“</a:t>
            </a:r>
            <a:r>
              <a:rPr lang="en" sz="1450">
                <a:solidFill>
                  <a:srgbClr val="B6D7A8"/>
                </a:solidFill>
                <a:highlight>
                  <a:schemeClr val="lt1"/>
                </a:highlight>
                <a:latin typeface="Times New Roman"/>
                <a:ea typeface="Times New Roman"/>
                <a:cs typeface="Times New Roman"/>
                <a:sym typeface="Times New Roman"/>
              </a:rPr>
              <a:t>"every aspect of learning or any other feature of intelligence can in principle be so precisely described that a machine can be made to simulate it.” - John McCarthy</a:t>
            </a:r>
            <a:endParaRPr>
              <a:solidFill>
                <a:srgbClr val="B6D7A8"/>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100025" y="197825"/>
            <a:ext cx="3415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 Brief History of AI</a:t>
            </a:r>
            <a:endParaRPr/>
          </a:p>
        </p:txBody>
      </p:sp>
      <p:sp>
        <p:nvSpPr>
          <p:cNvPr id="105" name="Google Shape;105;p20"/>
          <p:cNvSpPr/>
          <p:nvPr/>
        </p:nvSpPr>
        <p:spPr>
          <a:xfrm>
            <a:off x="573600" y="1866875"/>
            <a:ext cx="8445600" cy="5292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06" name="Google Shape;106;p20"/>
          <p:cNvCxnSpPr/>
          <p:nvPr/>
        </p:nvCxnSpPr>
        <p:spPr>
          <a:xfrm>
            <a:off x="649800" y="2260592"/>
            <a:ext cx="10500" cy="306900"/>
          </a:xfrm>
          <a:prstGeom prst="straightConnector1">
            <a:avLst/>
          </a:prstGeom>
          <a:noFill/>
          <a:ln cap="flat" cmpd="sng" w="19050">
            <a:solidFill>
              <a:srgbClr val="FCE5CD"/>
            </a:solidFill>
            <a:prstDash val="solid"/>
            <a:round/>
            <a:headEnd len="med" w="med" type="none"/>
            <a:tailEnd len="med" w="med" type="triangle"/>
          </a:ln>
        </p:spPr>
      </p:cxnSp>
      <p:sp>
        <p:nvSpPr>
          <p:cNvPr id="107" name="Google Shape;107;p20"/>
          <p:cNvSpPr txBox="1"/>
          <p:nvPr/>
        </p:nvSpPr>
        <p:spPr>
          <a:xfrm>
            <a:off x="361925" y="2567500"/>
            <a:ext cx="751500" cy="2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6D7A8"/>
                </a:solidFill>
              </a:rPr>
              <a:t>1943</a:t>
            </a:r>
            <a:endParaRPr>
              <a:solidFill>
                <a:srgbClr val="B6D7A8"/>
              </a:solidFill>
            </a:endParaRPr>
          </a:p>
        </p:txBody>
      </p:sp>
      <p:cxnSp>
        <p:nvCxnSpPr>
          <p:cNvPr id="108" name="Google Shape;108;p20"/>
          <p:cNvCxnSpPr/>
          <p:nvPr/>
        </p:nvCxnSpPr>
        <p:spPr>
          <a:xfrm>
            <a:off x="1555725" y="2260592"/>
            <a:ext cx="10500" cy="306900"/>
          </a:xfrm>
          <a:prstGeom prst="straightConnector1">
            <a:avLst/>
          </a:prstGeom>
          <a:noFill/>
          <a:ln cap="flat" cmpd="sng" w="19050">
            <a:solidFill>
              <a:srgbClr val="FCE5CD"/>
            </a:solidFill>
            <a:prstDash val="solid"/>
            <a:round/>
            <a:headEnd len="med" w="med" type="none"/>
            <a:tailEnd len="med" w="med" type="triangle"/>
          </a:ln>
        </p:spPr>
      </p:cxnSp>
      <p:cxnSp>
        <p:nvCxnSpPr>
          <p:cNvPr id="109" name="Google Shape;109;p20"/>
          <p:cNvCxnSpPr/>
          <p:nvPr/>
        </p:nvCxnSpPr>
        <p:spPr>
          <a:xfrm>
            <a:off x="3456500" y="2260592"/>
            <a:ext cx="10500" cy="306900"/>
          </a:xfrm>
          <a:prstGeom prst="straightConnector1">
            <a:avLst/>
          </a:prstGeom>
          <a:noFill/>
          <a:ln cap="flat" cmpd="sng" w="19050">
            <a:solidFill>
              <a:srgbClr val="FCE5CD"/>
            </a:solidFill>
            <a:prstDash val="solid"/>
            <a:round/>
            <a:headEnd len="med" w="med" type="none"/>
            <a:tailEnd len="med" w="med" type="triangle"/>
          </a:ln>
        </p:spPr>
      </p:cxnSp>
      <p:cxnSp>
        <p:nvCxnSpPr>
          <p:cNvPr id="110" name="Google Shape;110;p20"/>
          <p:cNvCxnSpPr/>
          <p:nvPr/>
        </p:nvCxnSpPr>
        <p:spPr>
          <a:xfrm>
            <a:off x="4133825" y="2260592"/>
            <a:ext cx="10500" cy="306900"/>
          </a:xfrm>
          <a:prstGeom prst="straightConnector1">
            <a:avLst/>
          </a:prstGeom>
          <a:noFill/>
          <a:ln cap="flat" cmpd="sng" w="19050">
            <a:solidFill>
              <a:srgbClr val="FCE5CD"/>
            </a:solidFill>
            <a:prstDash val="solid"/>
            <a:round/>
            <a:headEnd len="med" w="med" type="none"/>
            <a:tailEnd len="med" w="med" type="triangle"/>
          </a:ln>
        </p:spPr>
      </p:cxnSp>
      <p:cxnSp>
        <p:nvCxnSpPr>
          <p:cNvPr id="111" name="Google Shape;111;p20"/>
          <p:cNvCxnSpPr/>
          <p:nvPr/>
        </p:nvCxnSpPr>
        <p:spPr>
          <a:xfrm>
            <a:off x="4566750" y="2260592"/>
            <a:ext cx="10500" cy="306900"/>
          </a:xfrm>
          <a:prstGeom prst="straightConnector1">
            <a:avLst/>
          </a:prstGeom>
          <a:noFill/>
          <a:ln cap="flat" cmpd="sng" w="19050">
            <a:solidFill>
              <a:srgbClr val="FCE5CD"/>
            </a:solidFill>
            <a:prstDash val="solid"/>
            <a:round/>
            <a:headEnd len="med" w="med" type="none"/>
            <a:tailEnd len="med" w="med" type="triangle"/>
          </a:ln>
        </p:spPr>
      </p:cxnSp>
      <p:cxnSp>
        <p:nvCxnSpPr>
          <p:cNvPr id="112" name="Google Shape;112;p20"/>
          <p:cNvCxnSpPr/>
          <p:nvPr/>
        </p:nvCxnSpPr>
        <p:spPr>
          <a:xfrm>
            <a:off x="6184883" y="2262700"/>
            <a:ext cx="10500" cy="306900"/>
          </a:xfrm>
          <a:prstGeom prst="straightConnector1">
            <a:avLst/>
          </a:prstGeom>
          <a:noFill/>
          <a:ln cap="flat" cmpd="sng" w="19050">
            <a:solidFill>
              <a:srgbClr val="FCE5CD"/>
            </a:solidFill>
            <a:prstDash val="solid"/>
            <a:round/>
            <a:headEnd len="med" w="med" type="none"/>
            <a:tailEnd len="med" w="med" type="triangle"/>
          </a:ln>
        </p:spPr>
      </p:cxnSp>
      <p:cxnSp>
        <p:nvCxnSpPr>
          <p:cNvPr id="113" name="Google Shape;113;p20"/>
          <p:cNvCxnSpPr/>
          <p:nvPr/>
        </p:nvCxnSpPr>
        <p:spPr>
          <a:xfrm>
            <a:off x="6667500" y="2260592"/>
            <a:ext cx="10500" cy="306900"/>
          </a:xfrm>
          <a:prstGeom prst="straightConnector1">
            <a:avLst/>
          </a:prstGeom>
          <a:noFill/>
          <a:ln cap="flat" cmpd="sng" w="19050">
            <a:solidFill>
              <a:srgbClr val="FCE5CD"/>
            </a:solidFill>
            <a:prstDash val="solid"/>
            <a:round/>
            <a:headEnd len="med" w="med" type="none"/>
            <a:tailEnd len="med" w="med" type="triangle"/>
          </a:ln>
        </p:spPr>
      </p:cxnSp>
      <p:sp>
        <p:nvSpPr>
          <p:cNvPr id="114" name="Google Shape;114;p20"/>
          <p:cNvSpPr txBox="1"/>
          <p:nvPr/>
        </p:nvSpPr>
        <p:spPr>
          <a:xfrm>
            <a:off x="1318675" y="2536763"/>
            <a:ext cx="751500" cy="2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AD1DC"/>
                </a:solidFill>
              </a:rPr>
              <a:t>1956</a:t>
            </a:r>
            <a:endParaRPr>
              <a:solidFill>
                <a:srgbClr val="EAD1DC"/>
              </a:solidFill>
            </a:endParaRPr>
          </a:p>
        </p:txBody>
      </p:sp>
      <p:sp>
        <p:nvSpPr>
          <p:cNvPr id="115" name="Google Shape;115;p20"/>
          <p:cNvSpPr txBox="1"/>
          <p:nvPr/>
        </p:nvSpPr>
        <p:spPr>
          <a:xfrm>
            <a:off x="-4225" y="2931575"/>
            <a:ext cx="1483800" cy="143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200">
                <a:solidFill>
                  <a:srgbClr val="D9EAD3"/>
                </a:solidFill>
              </a:rPr>
              <a:t>McCulloch (Neuroscientist) and Pitts (Logician) - Artificial Neural Networks</a:t>
            </a:r>
            <a:endParaRPr sz="800">
              <a:solidFill>
                <a:srgbClr val="D9EAD3"/>
              </a:solidFill>
            </a:endParaRPr>
          </a:p>
        </p:txBody>
      </p:sp>
      <p:sp>
        <p:nvSpPr>
          <p:cNvPr id="116" name="Google Shape;116;p20"/>
          <p:cNvSpPr txBox="1"/>
          <p:nvPr/>
        </p:nvSpPr>
        <p:spPr>
          <a:xfrm>
            <a:off x="1223425" y="2931575"/>
            <a:ext cx="2006700" cy="216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4CCCC"/>
                </a:solidFill>
              </a:rPr>
              <a:t>Workshop at Dartmouth</a:t>
            </a:r>
            <a:endParaRPr sz="1200">
              <a:solidFill>
                <a:srgbClr val="F4CCCC"/>
              </a:solidFill>
            </a:endParaRPr>
          </a:p>
          <a:p>
            <a:pPr indent="0" lvl="0" marL="0" rtl="0" algn="l">
              <a:lnSpc>
                <a:spcPct val="115000"/>
              </a:lnSpc>
              <a:spcBef>
                <a:spcPts val="1200"/>
              </a:spcBef>
              <a:spcAft>
                <a:spcPts val="0"/>
              </a:spcAft>
              <a:buNone/>
            </a:pPr>
            <a:r>
              <a:rPr lang="en" sz="1200">
                <a:solidFill>
                  <a:srgbClr val="F4CCCC"/>
                </a:solidFill>
              </a:rPr>
              <a:t>Attended by </a:t>
            </a:r>
            <a:r>
              <a:rPr lang="en" sz="1200">
                <a:solidFill>
                  <a:srgbClr val="F4CCCC"/>
                </a:solidFill>
              </a:rPr>
              <a:t>John McCarthy, Marvin Minsky, Claude Shannon</a:t>
            </a:r>
            <a:endParaRPr sz="1200">
              <a:solidFill>
                <a:srgbClr val="F4CCCC"/>
              </a:solidFill>
            </a:endParaRPr>
          </a:p>
          <a:p>
            <a:pPr indent="0" lvl="0" marL="0" rtl="0" algn="l">
              <a:lnSpc>
                <a:spcPct val="115000"/>
              </a:lnSpc>
              <a:spcBef>
                <a:spcPts val="1200"/>
              </a:spcBef>
              <a:spcAft>
                <a:spcPts val="1200"/>
              </a:spcAft>
              <a:buNone/>
            </a:pPr>
            <a:r>
              <a:rPr lang="en" sz="1200">
                <a:solidFill>
                  <a:srgbClr val="F4CCCC"/>
                </a:solidFill>
              </a:rPr>
              <a:t>Precisely described features of intelligence can be learned to simulate human behaviour</a:t>
            </a:r>
            <a:endParaRPr sz="300">
              <a:solidFill>
                <a:srgbClr val="F4CCCC"/>
              </a:solidFill>
            </a:endParaRPr>
          </a:p>
        </p:txBody>
      </p:sp>
      <p:cxnSp>
        <p:nvCxnSpPr>
          <p:cNvPr id="117" name="Google Shape;117;p20"/>
          <p:cNvCxnSpPr/>
          <p:nvPr/>
        </p:nvCxnSpPr>
        <p:spPr>
          <a:xfrm>
            <a:off x="1526125" y="1739900"/>
            <a:ext cx="0" cy="222300"/>
          </a:xfrm>
          <a:prstGeom prst="straightConnector1">
            <a:avLst/>
          </a:prstGeom>
          <a:noFill/>
          <a:ln cap="flat" cmpd="sng" w="19050">
            <a:solidFill>
              <a:srgbClr val="E06666"/>
            </a:solidFill>
            <a:prstDash val="solid"/>
            <a:round/>
            <a:headEnd len="med" w="med" type="none"/>
            <a:tailEnd len="med" w="med" type="none"/>
          </a:ln>
        </p:spPr>
      </p:cxnSp>
      <p:cxnSp>
        <p:nvCxnSpPr>
          <p:cNvPr id="118" name="Google Shape;118;p20"/>
          <p:cNvCxnSpPr/>
          <p:nvPr/>
        </p:nvCxnSpPr>
        <p:spPr>
          <a:xfrm>
            <a:off x="3435358" y="1739900"/>
            <a:ext cx="0" cy="222300"/>
          </a:xfrm>
          <a:prstGeom prst="straightConnector1">
            <a:avLst/>
          </a:prstGeom>
          <a:noFill/>
          <a:ln cap="flat" cmpd="sng" w="19050">
            <a:solidFill>
              <a:srgbClr val="E06666"/>
            </a:solidFill>
            <a:prstDash val="solid"/>
            <a:round/>
            <a:headEnd len="med" w="med" type="none"/>
            <a:tailEnd len="med" w="med" type="none"/>
          </a:ln>
        </p:spPr>
      </p:cxnSp>
      <p:cxnSp>
        <p:nvCxnSpPr>
          <p:cNvPr id="119" name="Google Shape;119;p20"/>
          <p:cNvCxnSpPr/>
          <p:nvPr/>
        </p:nvCxnSpPr>
        <p:spPr>
          <a:xfrm>
            <a:off x="1558975" y="1845800"/>
            <a:ext cx="1840500" cy="10500"/>
          </a:xfrm>
          <a:prstGeom prst="straightConnector1">
            <a:avLst/>
          </a:prstGeom>
          <a:noFill/>
          <a:ln cap="flat" cmpd="sng" w="9525">
            <a:solidFill>
              <a:srgbClr val="FCE5CD"/>
            </a:solidFill>
            <a:prstDash val="solid"/>
            <a:round/>
            <a:headEnd len="med" w="med" type="stealth"/>
            <a:tailEnd len="med" w="med" type="triangle"/>
          </a:ln>
        </p:spPr>
      </p:cxnSp>
      <p:sp>
        <p:nvSpPr>
          <p:cNvPr id="120" name="Google Shape;120;p20"/>
          <p:cNvSpPr txBox="1"/>
          <p:nvPr/>
        </p:nvSpPr>
        <p:spPr>
          <a:xfrm>
            <a:off x="1663250" y="1043900"/>
            <a:ext cx="19056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EAD1DC"/>
                </a:solidFill>
              </a:rPr>
              <a:t>First Winter of AI</a:t>
            </a:r>
            <a:endParaRPr b="1" sz="1200">
              <a:solidFill>
                <a:srgbClr val="EAD1DC"/>
              </a:solidFill>
            </a:endParaRPr>
          </a:p>
          <a:p>
            <a:pPr indent="0" lvl="0" marL="0" rtl="0" algn="l">
              <a:spcBef>
                <a:spcPts val="0"/>
              </a:spcBef>
              <a:spcAft>
                <a:spcPts val="0"/>
              </a:spcAft>
              <a:buNone/>
            </a:pPr>
            <a:r>
              <a:rPr lang="en" sz="1200">
                <a:solidFill>
                  <a:srgbClr val="EAD1DC"/>
                </a:solidFill>
              </a:rPr>
              <a:t>Lack of Computational Power, Data</a:t>
            </a:r>
            <a:endParaRPr sz="1200">
              <a:solidFill>
                <a:srgbClr val="EAD1DC"/>
              </a:solidFill>
            </a:endParaRPr>
          </a:p>
        </p:txBody>
      </p:sp>
      <p:sp>
        <p:nvSpPr>
          <p:cNvPr id="121" name="Google Shape;121;p20"/>
          <p:cNvSpPr txBox="1"/>
          <p:nvPr/>
        </p:nvSpPr>
        <p:spPr>
          <a:xfrm>
            <a:off x="3131513" y="2536763"/>
            <a:ext cx="751500" cy="2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9DAF8"/>
                </a:solidFill>
              </a:rPr>
              <a:t>1970</a:t>
            </a:r>
            <a:endParaRPr>
              <a:solidFill>
                <a:srgbClr val="C9DAF8"/>
              </a:solidFill>
            </a:endParaRPr>
          </a:p>
        </p:txBody>
      </p:sp>
      <p:sp>
        <p:nvSpPr>
          <p:cNvPr id="122" name="Google Shape;122;p20"/>
          <p:cNvSpPr txBox="1"/>
          <p:nvPr/>
        </p:nvSpPr>
        <p:spPr>
          <a:xfrm>
            <a:off x="3915713" y="2536763"/>
            <a:ext cx="751500" cy="2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9DAF8"/>
                </a:solidFill>
              </a:rPr>
              <a:t>1980</a:t>
            </a:r>
            <a:endParaRPr>
              <a:solidFill>
                <a:srgbClr val="C9DAF8"/>
              </a:solidFill>
            </a:endParaRPr>
          </a:p>
        </p:txBody>
      </p:sp>
      <p:sp>
        <p:nvSpPr>
          <p:cNvPr id="123" name="Google Shape;123;p20"/>
          <p:cNvSpPr txBox="1"/>
          <p:nvPr/>
        </p:nvSpPr>
        <p:spPr>
          <a:xfrm>
            <a:off x="3135725" y="2897800"/>
            <a:ext cx="2168700" cy="2318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solidFill>
                  <a:srgbClr val="A4C2F4"/>
                </a:solidFill>
              </a:rPr>
              <a:t>Knowledge-based System</a:t>
            </a:r>
            <a:endParaRPr b="1" sz="1200">
              <a:solidFill>
                <a:srgbClr val="A4C2F4"/>
              </a:solidFill>
            </a:endParaRPr>
          </a:p>
          <a:p>
            <a:pPr indent="0" lvl="0" marL="0" rtl="0" algn="l">
              <a:lnSpc>
                <a:spcPct val="115000"/>
              </a:lnSpc>
              <a:spcBef>
                <a:spcPts val="1200"/>
              </a:spcBef>
              <a:spcAft>
                <a:spcPts val="0"/>
              </a:spcAft>
              <a:buNone/>
            </a:pPr>
            <a:r>
              <a:rPr lang="en" sz="1200">
                <a:solidFill>
                  <a:srgbClr val="C9DAF8"/>
                </a:solidFill>
              </a:rPr>
              <a:t>Expert Systems:Represent domain specific knowledge from experts in the form of rules.</a:t>
            </a:r>
            <a:endParaRPr sz="1200">
              <a:solidFill>
                <a:srgbClr val="C9DAF8"/>
              </a:solidFill>
            </a:endParaRPr>
          </a:p>
          <a:p>
            <a:pPr indent="0" lvl="0" marL="0" rtl="0" algn="l">
              <a:lnSpc>
                <a:spcPct val="115000"/>
              </a:lnSpc>
              <a:spcBef>
                <a:spcPts val="1200"/>
              </a:spcBef>
              <a:spcAft>
                <a:spcPts val="0"/>
              </a:spcAft>
              <a:buNone/>
            </a:pPr>
            <a:r>
              <a:rPr b="1" lang="en" sz="1200">
                <a:solidFill>
                  <a:srgbClr val="C9DAF8"/>
                </a:solidFill>
              </a:rPr>
              <a:t>Goal has Narrowed down to Specific Tasks</a:t>
            </a:r>
            <a:endParaRPr b="1" sz="1200">
              <a:solidFill>
                <a:srgbClr val="C9DAF8"/>
              </a:solidFill>
            </a:endParaRPr>
          </a:p>
          <a:p>
            <a:pPr indent="0" lvl="0" marL="0" rtl="0" algn="l">
              <a:lnSpc>
                <a:spcPct val="115000"/>
              </a:lnSpc>
              <a:spcBef>
                <a:spcPts val="1200"/>
              </a:spcBef>
              <a:spcAft>
                <a:spcPts val="1200"/>
              </a:spcAft>
              <a:buNone/>
            </a:pPr>
            <a:r>
              <a:t/>
            </a:r>
            <a:endParaRPr sz="1200">
              <a:solidFill>
                <a:srgbClr val="A4C2F4"/>
              </a:solidFill>
            </a:endParaRPr>
          </a:p>
        </p:txBody>
      </p:sp>
      <p:cxnSp>
        <p:nvCxnSpPr>
          <p:cNvPr id="124" name="Google Shape;124;p20"/>
          <p:cNvCxnSpPr/>
          <p:nvPr/>
        </p:nvCxnSpPr>
        <p:spPr>
          <a:xfrm>
            <a:off x="4574125" y="1739900"/>
            <a:ext cx="0" cy="222300"/>
          </a:xfrm>
          <a:prstGeom prst="straightConnector1">
            <a:avLst/>
          </a:prstGeom>
          <a:noFill/>
          <a:ln cap="flat" cmpd="sng" w="19050">
            <a:solidFill>
              <a:srgbClr val="E06666"/>
            </a:solidFill>
            <a:prstDash val="solid"/>
            <a:round/>
            <a:headEnd len="med" w="med" type="none"/>
            <a:tailEnd len="med" w="med" type="none"/>
          </a:ln>
        </p:spPr>
      </p:cxnSp>
      <p:sp>
        <p:nvSpPr>
          <p:cNvPr id="125" name="Google Shape;125;p20"/>
          <p:cNvSpPr txBox="1"/>
          <p:nvPr/>
        </p:nvSpPr>
        <p:spPr>
          <a:xfrm>
            <a:off x="4566750" y="876475"/>
            <a:ext cx="1905600" cy="79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EAD1DC"/>
                </a:solidFill>
              </a:rPr>
              <a:t>Second </a:t>
            </a:r>
            <a:r>
              <a:rPr b="1" lang="en" sz="1200">
                <a:solidFill>
                  <a:srgbClr val="EAD1DC"/>
                </a:solidFill>
              </a:rPr>
              <a:t> Winter of AI</a:t>
            </a:r>
            <a:endParaRPr b="1" sz="1200">
              <a:solidFill>
                <a:srgbClr val="EAD1DC"/>
              </a:solidFill>
            </a:endParaRPr>
          </a:p>
          <a:p>
            <a:pPr indent="0" lvl="0" marL="0" rtl="0" algn="l">
              <a:spcBef>
                <a:spcPts val="0"/>
              </a:spcBef>
              <a:spcAft>
                <a:spcPts val="0"/>
              </a:spcAft>
              <a:buNone/>
            </a:pPr>
            <a:r>
              <a:rPr lang="en" sz="1200">
                <a:solidFill>
                  <a:srgbClr val="EAD1DC"/>
                </a:solidFill>
              </a:rPr>
              <a:t>Knowledge is not deterministic, </a:t>
            </a:r>
            <a:r>
              <a:rPr lang="en" sz="1200">
                <a:solidFill>
                  <a:srgbClr val="EAD1DC"/>
                </a:solidFill>
              </a:rPr>
              <a:t>Uncertainty</a:t>
            </a:r>
            <a:r>
              <a:rPr lang="en" sz="1200">
                <a:solidFill>
                  <a:srgbClr val="EAD1DC"/>
                </a:solidFill>
              </a:rPr>
              <a:t> should be modelled</a:t>
            </a:r>
            <a:endParaRPr sz="1200">
              <a:solidFill>
                <a:srgbClr val="EAD1DC"/>
              </a:solidFill>
            </a:endParaRPr>
          </a:p>
        </p:txBody>
      </p:sp>
      <p:cxnSp>
        <p:nvCxnSpPr>
          <p:cNvPr id="126" name="Google Shape;126;p20"/>
          <p:cNvCxnSpPr/>
          <p:nvPr/>
        </p:nvCxnSpPr>
        <p:spPr>
          <a:xfrm>
            <a:off x="4606975" y="1845800"/>
            <a:ext cx="1586400" cy="31800"/>
          </a:xfrm>
          <a:prstGeom prst="straightConnector1">
            <a:avLst/>
          </a:prstGeom>
          <a:noFill/>
          <a:ln cap="flat" cmpd="sng" w="9525">
            <a:solidFill>
              <a:srgbClr val="FCE5CD"/>
            </a:solidFill>
            <a:prstDash val="solid"/>
            <a:round/>
            <a:headEnd len="med" w="med" type="stealth"/>
            <a:tailEnd len="med" w="med" type="triangle"/>
          </a:ln>
        </p:spPr>
      </p:cxnSp>
      <p:cxnSp>
        <p:nvCxnSpPr>
          <p:cNvPr id="127" name="Google Shape;127;p20"/>
          <p:cNvCxnSpPr/>
          <p:nvPr/>
        </p:nvCxnSpPr>
        <p:spPr>
          <a:xfrm>
            <a:off x="6178558" y="1739900"/>
            <a:ext cx="0" cy="222300"/>
          </a:xfrm>
          <a:prstGeom prst="straightConnector1">
            <a:avLst/>
          </a:prstGeom>
          <a:noFill/>
          <a:ln cap="flat" cmpd="sng" w="19050">
            <a:solidFill>
              <a:srgbClr val="E06666"/>
            </a:solidFill>
            <a:prstDash val="solid"/>
            <a:round/>
            <a:headEnd len="med" w="med" type="none"/>
            <a:tailEnd len="med" w="med" type="none"/>
          </a:ln>
        </p:spPr>
      </p:cxnSp>
      <p:sp>
        <p:nvSpPr>
          <p:cNvPr id="128" name="Google Shape;128;p20"/>
          <p:cNvSpPr txBox="1"/>
          <p:nvPr/>
        </p:nvSpPr>
        <p:spPr>
          <a:xfrm>
            <a:off x="4338138" y="2519875"/>
            <a:ext cx="751500" cy="2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2CC"/>
                </a:solidFill>
              </a:rPr>
              <a:t>1987</a:t>
            </a:r>
            <a:endParaRPr>
              <a:solidFill>
                <a:srgbClr val="FFF2CC"/>
              </a:solidFill>
            </a:endParaRPr>
          </a:p>
        </p:txBody>
      </p:sp>
      <p:sp>
        <p:nvSpPr>
          <p:cNvPr id="129" name="Google Shape;129;p20"/>
          <p:cNvSpPr txBox="1"/>
          <p:nvPr/>
        </p:nvSpPr>
        <p:spPr>
          <a:xfrm>
            <a:off x="5810063" y="2536775"/>
            <a:ext cx="751500" cy="2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2CC"/>
                </a:solidFill>
              </a:rPr>
              <a:t>2000</a:t>
            </a:r>
            <a:endParaRPr>
              <a:solidFill>
                <a:srgbClr val="FFF2CC"/>
              </a:solidFill>
            </a:endParaRPr>
          </a:p>
        </p:txBody>
      </p:sp>
      <p:sp>
        <p:nvSpPr>
          <p:cNvPr id="130" name="Google Shape;130;p20"/>
          <p:cNvSpPr txBox="1"/>
          <p:nvPr/>
        </p:nvSpPr>
        <p:spPr>
          <a:xfrm>
            <a:off x="6500163" y="2535750"/>
            <a:ext cx="751500" cy="2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9EAD3"/>
                </a:solidFill>
              </a:rPr>
              <a:t>2012</a:t>
            </a:r>
            <a:endParaRPr b="1">
              <a:solidFill>
                <a:srgbClr val="D9EAD3"/>
              </a:solidFill>
            </a:endParaRPr>
          </a:p>
        </p:txBody>
      </p:sp>
      <p:sp>
        <p:nvSpPr>
          <p:cNvPr id="131" name="Google Shape;131;p20"/>
          <p:cNvSpPr txBox="1"/>
          <p:nvPr/>
        </p:nvSpPr>
        <p:spPr>
          <a:xfrm>
            <a:off x="6500175" y="2855375"/>
            <a:ext cx="1206600" cy="1527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solidFill>
                  <a:srgbClr val="D9EAD3"/>
                </a:solidFill>
              </a:rPr>
              <a:t>AlexNet</a:t>
            </a:r>
            <a:endParaRPr b="1" sz="1200">
              <a:solidFill>
                <a:srgbClr val="D9EAD3"/>
              </a:solidFill>
            </a:endParaRPr>
          </a:p>
          <a:p>
            <a:pPr indent="0" lvl="0" marL="0" rtl="0" algn="l">
              <a:lnSpc>
                <a:spcPct val="115000"/>
              </a:lnSpc>
              <a:spcBef>
                <a:spcPts val="1200"/>
              </a:spcBef>
              <a:spcAft>
                <a:spcPts val="0"/>
              </a:spcAft>
              <a:buNone/>
            </a:pPr>
            <a:r>
              <a:rPr b="1" lang="en" sz="1200">
                <a:solidFill>
                  <a:srgbClr val="D9EAD3"/>
                </a:solidFill>
              </a:rPr>
              <a:t>Transformed Computer  Vision</a:t>
            </a:r>
            <a:endParaRPr b="1" sz="1200">
              <a:solidFill>
                <a:srgbClr val="D9EAD3"/>
              </a:solidFill>
            </a:endParaRPr>
          </a:p>
          <a:p>
            <a:pPr indent="0" lvl="0" marL="0" rtl="0" algn="l">
              <a:lnSpc>
                <a:spcPct val="115000"/>
              </a:lnSpc>
              <a:spcBef>
                <a:spcPts val="1200"/>
              </a:spcBef>
              <a:spcAft>
                <a:spcPts val="1200"/>
              </a:spcAft>
              <a:buNone/>
            </a:pPr>
            <a:r>
              <a:t/>
            </a:r>
            <a:endParaRPr b="1" sz="1200">
              <a:solidFill>
                <a:srgbClr val="A4C2F4"/>
              </a:solidFill>
            </a:endParaRPr>
          </a:p>
        </p:txBody>
      </p:sp>
      <p:cxnSp>
        <p:nvCxnSpPr>
          <p:cNvPr id="132" name="Google Shape;132;p20"/>
          <p:cNvCxnSpPr/>
          <p:nvPr/>
        </p:nvCxnSpPr>
        <p:spPr>
          <a:xfrm>
            <a:off x="7296150" y="2220375"/>
            <a:ext cx="10500" cy="306900"/>
          </a:xfrm>
          <a:prstGeom prst="straightConnector1">
            <a:avLst/>
          </a:prstGeom>
          <a:noFill/>
          <a:ln cap="flat" cmpd="sng" w="19050">
            <a:solidFill>
              <a:srgbClr val="FCE5CD"/>
            </a:solidFill>
            <a:prstDash val="solid"/>
            <a:round/>
            <a:headEnd len="med" w="med" type="none"/>
            <a:tailEnd len="med" w="med" type="triangle"/>
          </a:ln>
        </p:spPr>
      </p:cxnSp>
      <p:sp>
        <p:nvSpPr>
          <p:cNvPr id="133" name="Google Shape;133;p20"/>
          <p:cNvSpPr txBox="1"/>
          <p:nvPr/>
        </p:nvSpPr>
        <p:spPr>
          <a:xfrm>
            <a:off x="7139413" y="2530408"/>
            <a:ext cx="751500" cy="2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FC5E8"/>
                </a:solidFill>
              </a:rPr>
              <a:t>2016</a:t>
            </a:r>
            <a:endParaRPr b="1">
              <a:solidFill>
                <a:srgbClr val="9FC5E8"/>
              </a:solidFill>
            </a:endParaRPr>
          </a:p>
        </p:txBody>
      </p:sp>
      <p:sp>
        <p:nvSpPr>
          <p:cNvPr id="134" name="Google Shape;134;p20"/>
          <p:cNvSpPr txBox="1"/>
          <p:nvPr/>
        </p:nvSpPr>
        <p:spPr>
          <a:xfrm>
            <a:off x="7224092" y="2844788"/>
            <a:ext cx="1206600" cy="73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solidFill>
                  <a:srgbClr val="9FC5E8"/>
                </a:solidFill>
              </a:rPr>
              <a:t>AlphaGo </a:t>
            </a:r>
            <a:endParaRPr b="1" sz="1200">
              <a:solidFill>
                <a:srgbClr val="9FC5E8"/>
              </a:solidFill>
            </a:endParaRPr>
          </a:p>
          <a:p>
            <a:pPr indent="0" lvl="0" marL="0" rtl="0" algn="l">
              <a:lnSpc>
                <a:spcPct val="115000"/>
              </a:lnSpc>
              <a:spcBef>
                <a:spcPts val="1200"/>
              </a:spcBef>
              <a:spcAft>
                <a:spcPts val="1200"/>
              </a:spcAft>
              <a:buNone/>
            </a:pPr>
            <a:r>
              <a:t/>
            </a:r>
            <a:endParaRPr b="1" sz="1200">
              <a:solidFill>
                <a:srgbClr val="A4C2F4"/>
              </a:solidFill>
            </a:endParaRPr>
          </a:p>
        </p:txBody>
      </p:sp>
      <p:cxnSp>
        <p:nvCxnSpPr>
          <p:cNvPr id="135" name="Google Shape;135;p20"/>
          <p:cNvCxnSpPr/>
          <p:nvPr/>
        </p:nvCxnSpPr>
        <p:spPr>
          <a:xfrm>
            <a:off x="6479125" y="1739900"/>
            <a:ext cx="0" cy="222300"/>
          </a:xfrm>
          <a:prstGeom prst="straightConnector1">
            <a:avLst/>
          </a:prstGeom>
          <a:noFill/>
          <a:ln cap="flat" cmpd="sng" w="19050">
            <a:solidFill>
              <a:srgbClr val="E06666"/>
            </a:solidFill>
            <a:prstDash val="solid"/>
            <a:round/>
            <a:headEnd len="med" w="med" type="none"/>
            <a:tailEnd len="med" w="med" type="none"/>
          </a:ln>
        </p:spPr>
      </p:cxnSp>
      <p:cxnSp>
        <p:nvCxnSpPr>
          <p:cNvPr id="136" name="Google Shape;136;p20"/>
          <p:cNvCxnSpPr/>
          <p:nvPr/>
        </p:nvCxnSpPr>
        <p:spPr>
          <a:xfrm>
            <a:off x="6479125" y="1845800"/>
            <a:ext cx="1524000" cy="10500"/>
          </a:xfrm>
          <a:prstGeom prst="straightConnector1">
            <a:avLst/>
          </a:prstGeom>
          <a:noFill/>
          <a:ln cap="flat" cmpd="sng" w="9525">
            <a:solidFill>
              <a:srgbClr val="FCE5CD"/>
            </a:solidFill>
            <a:prstDash val="solid"/>
            <a:round/>
            <a:headEnd len="med" w="med" type="stealth"/>
            <a:tailEnd len="med" w="med" type="triangle"/>
          </a:ln>
        </p:spPr>
      </p:cxnSp>
      <p:cxnSp>
        <p:nvCxnSpPr>
          <p:cNvPr id="137" name="Google Shape;137;p20"/>
          <p:cNvCxnSpPr/>
          <p:nvPr/>
        </p:nvCxnSpPr>
        <p:spPr>
          <a:xfrm>
            <a:off x="8003125" y="1739900"/>
            <a:ext cx="0" cy="222300"/>
          </a:xfrm>
          <a:prstGeom prst="straightConnector1">
            <a:avLst/>
          </a:prstGeom>
          <a:noFill/>
          <a:ln cap="flat" cmpd="sng" w="19050">
            <a:solidFill>
              <a:srgbClr val="E06666"/>
            </a:solidFill>
            <a:prstDash val="solid"/>
            <a:round/>
            <a:headEnd len="med" w="med" type="none"/>
            <a:tailEnd len="med" w="med" type="none"/>
          </a:ln>
        </p:spPr>
      </p:cxnSp>
      <p:sp>
        <p:nvSpPr>
          <p:cNvPr id="138" name="Google Shape;138;p20"/>
          <p:cNvSpPr txBox="1"/>
          <p:nvPr/>
        </p:nvSpPr>
        <p:spPr>
          <a:xfrm>
            <a:off x="6691675" y="1043900"/>
            <a:ext cx="1647000" cy="52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00"/>
                </a:solidFill>
              </a:rPr>
              <a:t>Large scale Supervised Learning</a:t>
            </a:r>
            <a:endParaRPr>
              <a:solidFill>
                <a:srgbClr val="FFFF00"/>
              </a:solidFill>
            </a:endParaRPr>
          </a:p>
        </p:txBody>
      </p:sp>
      <p:cxnSp>
        <p:nvCxnSpPr>
          <p:cNvPr id="139" name="Google Shape;139;p20"/>
          <p:cNvCxnSpPr/>
          <p:nvPr/>
        </p:nvCxnSpPr>
        <p:spPr>
          <a:xfrm>
            <a:off x="8079325" y="2296575"/>
            <a:ext cx="10500" cy="306900"/>
          </a:xfrm>
          <a:prstGeom prst="straightConnector1">
            <a:avLst/>
          </a:prstGeom>
          <a:noFill/>
          <a:ln cap="flat" cmpd="sng" w="19050">
            <a:solidFill>
              <a:srgbClr val="FCE5CD"/>
            </a:solidFill>
            <a:prstDash val="solid"/>
            <a:round/>
            <a:headEnd len="med" w="med" type="none"/>
            <a:tailEnd len="med" w="med" type="triangle"/>
          </a:ln>
        </p:spPr>
      </p:cxnSp>
      <p:sp>
        <p:nvSpPr>
          <p:cNvPr id="140" name="Google Shape;140;p20"/>
          <p:cNvSpPr txBox="1"/>
          <p:nvPr/>
        </p:nvSpPr>
        <p:spPr>
          <a:xfrm>
            <a:off x="7922638" y="2517662"/>
            <a:ext cx="751500" cy="2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00"/>
                </a:solidFill>
              </a:rPr>
              <a:t>2020</a:t>
            </a:r>
            <a:endParaRPr b="1">
              <a:solidFill>
                <a:srgbClr val="FFFF00"/>
              </a:solidFill>
            </a:endParaRPr>
          </a:p>
        </p:txBody>
      </p:sp>
      <p:sp>
        <p:nvSpPr>
          <p:cNvPr id="141" name="Google Shape;141;p20"/>
          <p:cNvSpPr txBox="1"/>
          <p:nvPr/>
        </p:nvSpPr>
        <p:spPr>
          <a:xfrm>
            <a:off x="7890925" y="2829875"/>
            <a:ext cx="1287300" cy="9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00"/>
                </a:solidFill>
              </a:rPr>
              <a:t>Generative AI</a:t>
            </a:r>
            <a:endParaRPr>
              <a:solidFill>
                <a:srgbClr val="FFFF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to Accomplish AI</a:t>
            </a:r>
            <a:endParaRPr/>
          </a:p>
        </p:txBody>
      </p:sp>
      <p:sp>
        <p:nvSpPr>
          <p:cNvPr id="147" name="Google Shape;147;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Clr>
                <a:schemeClr val="dk1"/>
              </a:buClr>
              <a:buSzPts val="2400"/>
              <a:buChar char="-"/>
            </a:pPr>
            <a:r>
              <a:rPr lang="en" sz="2400">
                <a:solidFill>
                  <a:schemeClr val="dk1"/>
                </a:solidFill>
              </a:rPr>
              <a:t>Machine Learning</a:t>
            </a:r>
            <a:endParaRPr sz="2400">
              <a:solidFill>
                <a:schemeClr val="dk1"/>
              </a:solidFill>
            </a:endParaRPr>
          </a:p>
          <a:p>
            <a:pPr indent="-381000" lvl="0" marL="457200" rtl="0" algn="l">
              <a:spcBef>
                <a:spcPts val="0"/>
              </a:spcBef>
              <a:spcAft>
                <a:spcPts val="0"/>
              </a:spcAft>
              <a:buClr>
                <a:schemeClr val="dk1"/>
              </a:buClr>
              <a:buSzPts val="2400"/>
              <a:buChar char="-"/>
            </a:pPr>
            <a:r>
              <a:rPr lang="en" sz="2400">
                <a:solidFill>
                  <a:schemeClr val="dk1"/>
                </a:solidFill>
              </a:rPr>
              <a:t>Deep Learning Techniques (Neural Networks and Optimization )</a:t>
            </a:r>
            <a:endParaRPr sz="2400">
              <a:solidFill>
                <a:schemeClr val="dk1"/>
              </a:solidFill>
            </a:endParaRPr>
          </a:p>
          <a:p>
            <a:pPr indent="-381000" lvl="0" marL="457200" rtl="0" algn="l">
              <a:spcBef>
                <a:spcPts val="0"/>
              </a:spcBef>
              <a:spcAft>
                <a:spcPts val="0"/>
              </a:spcAft>
              <a:buClr>
                <a:schemeClr val="dk1"/>
              </a:buClr>
              <a:buSzPts val="2400"/>
              <a:buChar char="-"/>
            </a:pPr>
            <a:r>
              <a:rPr lang="en" sz="2400">
                <a:solidFill>
                  <a:schemeClr val="dk1"/>
                </a:solidFill>
              </a:rPr>
              <a:t>Supervised Learning, Unsupervised Learning (Tools)</a:t>
            </a:r>
            <a:endParaRPr sz="2400">
              <a:solidFill>
                <a:schemeClr val="dk1"/>
              </a:solidFill>
            </a:endParaRPr>
          </a:p>
          <a:p>
            <a:pPr indent="-381000" lvl="0" marL="457200" rtl="0" algn="l">
              <a:spcBef>
                <a:spcPts val="0"/>
              </a:spcBef>
              <a:spcAft>
                <a:spcPts val="0"/>
              </a:spcAft>
              <a:buClr>
                <a:schemeClr val="dk1"/>
              </a:buClr>
              <a:buSzPts val="2400"/>
              <a:buChar char="-"/>
            </a:pPr>
            <a:r>
              <a:rPr lang="en" sz="2400">
                <a:solidFill>
                  <a:schemeClr val="dk1"/>
                </a:solidFill>
              </a:rPr>
              <a:t>Data</a:t>
            </a:r>
            <a:r>
              <a:rPr lang="en" sz="2400">
                <a:solidFill>
                  <a:schemeClr val="dk1"/>
                </a:solidFill>
              </a:rPr>
              <a:t> </a:t>
            </a:r>
            <a:endParaRPr sz="2400">
              <a:solidFill>
                <a:schemeClr val="dk1"/>
              </a:solidFill>
            </a:endParaRPr>
          </a:p>
          <a:p>
            <a:pPr indent="-381000" lvl="0" marL="457200" rtl="0" algn="l">
              <a:spcBef>
                <a:spcPts val="0"/>
              </a:spcBef>
              <a:spcAft>
                <a:spcPts val="0"/>
              </a:spcAft>
              <a:buClr>
                <a:schemeClr val="dk1"/>
              </a:buClr>
              <a:buSzPts val="2400"/>
              <a:buChar char="-"/>
            </a:pPr>
            <a:r>
              <a:rPr lang="en" sz="2400">
                <a:solidFill>
                  <a:schemeClr val="dk1"/>
                </a:solidFill>
              </a:rPr>
              <a:t>Hardware - GPUs. </a:t>
            </a:r>
            <a:endParaRPr sz="2400">
              <a:solidFill>
                <a:schemeClr val="dk1"/>
              </a:solidFill>
            </a:endParaRPr>
          </a:p>
          <a:p>
            <a:pPr indent="0" lvl="0" marL="45720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